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89" r:id="rId2"/>
    <p:sldId id="323" r:id="rId3"/>
    <p:sldId id="321" r:id="rId4"/>
    <p:sldId id="333" r:id="rId5"/>
    <p:sldId id="334" r:id="rId6"/>
    <p:sldId id="332" r:id="rId7"/>
    <p:sldId id="337" r:id="rId8"/>
    <p:sldId id="335" r:id="rId9"/>
    <p:sldId id="336" r:id="rId10"/>
    <p:sldId id="338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1D80F4-F852-E274-ECFD-74AF7C9583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0C69B19-24B4-7CF3-28A2-3521F8C4EF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91002EB-7528-7FE8-1790-4DDEBA6E5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563E6-55E8-4A98-A137-CC10B4D174B3}" type="datetimeFigureOut">
              <a:rPr lang="es-CO" smtClean="0"/>
              <a:t>25/11/2022</a:t>
            </a:fld>
            <a:endParaRPr lang="es-CO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F69FA44-046E-7F52-1F83-C176EE71F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186AEFC-387D-784B-4D87-A77E6939D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3380E-67A5-47A8-8297-67F5F7DC44E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5516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B34EAF-19BB-5C0E-9192-96F75B7B3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9E96748-4916-19E7-A463-EC0AA78F7D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803ABDE-B37D-1B70-228E-D094C8598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563E6-55E8-4A98-A137-CC10B4D174B3}" type="datetimeFigureOut">
              <a:rPr lang="es-CO" smtClean="0"/>
              <a:t>25/11/2022</a:t>
            </a:fld>
            <a:endParaRPr lang="es-CO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A4C3898-D8E3-D234-12BA-847957D67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05EE647-A6D0-220B-C7C6-6C5CF0BCD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3380E-67A5-47A8-8297-67F5F7DC44E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82191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1D87A7B-5EA2-9A55-B094-F766220F22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6F01E77-D3B3-2FC4-80CD-D4085202B7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B3F499B-B683-F754-2AA7-FA270C1F2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563E6-55E8-4A98-A137-CC10B4D174B3}" type="datetimeFigureOut">
              <a:rPr lang="es-CO" smtClean="0"/>
              <a:t>25/11/2022</a:t>
            </a:fld>
            <a:endParaRPr lang="es-CO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03D2E50-ECFB-D890-18FC-E8B40EDF7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543A927-9A49-0C28-086C-23C6F802F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3380E-67A5-47A8-8297-67F5F7DC44E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69807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E0D6D7-1FE0-7C8C-6AD5-37E106F68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97734E3-D140-FE64-7B87-5BE79AE5C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050D0AD-FFD0-BE17-5D03-A5631CC74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563E6-55E8-4A98-A137-CC10B4D174B3}" type="datetimeFigureOut">
              <a:rPr lang="es-CO" smtClean="0"/>
              <a:t>25/11/2022</a:t>
            </a:fld>
            <a:endParaRPr lang="es-CO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B1F92DD-5F7B-58EE-1563-832E17C9F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58B9CD5-939A-A152-B699-C9FCECFBE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3380E-67A5-47A8-8297-67F5F7DC44E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3501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AF6CEA-E391-D33B-E628-266B3C13A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53A9931-985E-E6FC-105A-B6BBCF281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DD09865-A7E3-DE29-5A58-32970B94C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563E6-55E8-4A98-A137-CC10B4D174B3}" type="datetimeFigureOut">
              <a:rPr lang="es-CO" smtClean="0"/>
              <a:t>25/11/2022</a:t>
            </a:fld>
            <a:endParaRPr lang="es-CO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EF4901C-1C6E-1AE4-A006-7621500BC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51E8F0F-6B57-90A7-37DC-17A4485D0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3380E-67A5-47A8-8297-67F5F7DC44E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99271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A9C6CA-F9FB-5AF9-0D3C-9BEE5B85B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5714393-399A-A172-4823-B27D1E421E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1F9D4ED-CC8F-229F-4419-BF2A94E631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924D5E7-CA0F-86D5-CA5C-6A0AB10D2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563E6-55E8-4A98-A137-CC10B4D174B3}" type="datetimeFigureOut">
              <a:rPr lang="es-CO" smtClean="0"/>
              <a:t>25/11/2022</a:t>
            </a:fld>
            <a:endParaRPr lang="es-CO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3738908-31DE-A38A-50A1-EBED21CD5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7A05536-463B-123D-AAA0-40F692218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3380E-67A5-47A8-8297-67F5F7DC44E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88066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C1FEE4-1490-7D87-BD43-1F8677160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B674285-BDA7-EB54-10D0-72AAB18BB9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9F566C2-E880-18A2-362C-B999AD4F4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78A10BA-FCD2-B4DC-DF92-A6934BF2A0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8CF494F-B29C-F7D5-D1EE-67F03D8CB2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FB33B04-FF5D-08BB-BEDB-88701F3B7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563E6-55E8-4A98-A137-CC10B4D174B3}" type="datetimeFigureOut">
              <a:rPr lang="es-CO" smtClean="0"/>
              <a:t>25/11/2022</a:t>
            </a:fld>
            <a:endParaRPr lang="es-CO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AEEB362-9B16-982C-447B-CD61D00FD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0EA8FA0-2E04-0B5B-E0AE-29E65EC01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3380E-67A5-47A8-8297-67F5F7DC44E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95837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722F7A-A188-74F5-5CE8-A5DF7B86E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79BF0FA-A4A7-EA4E-3FF1-23863DE2F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563E6-55E8-4A98-A137-CC10B4D174B3}" type="datetimeFigureOut">
              <a:rPr lang="es-CO" smtClean="0"/>
              <a:t>25/11/2022</a:t>
            </a:fld>
            <a:endParaRPr lang="es-CO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7B1E7F0-6784-3C69-A078-9E69B548B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F704CDF-29F6-9068-3B0D-61F63C30F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3380E-67A5-47A8-8297-67F5F7DC44E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00339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1CD90A9-D59D-8374-E773-A7005AF8B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563E6-55E8-4A98-A137-CC10B4D174B3}" type="datetimeFigureOut">
              <a:rPr lang="es-CO" smtClean="0"/>
              <a:t>25/11/2022</a:t>
            </a:fld>
            <a:endParaRPr lang="es-CO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B450630-0D0B-B1DC-13C8-19B266ADB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D2241CC-E9D8-D9BE-2857-053FDCC53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3380E-67A5-47A8-8297-67F5F7DC44E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44352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0FEF70-9786-C03F-1875-BEA87D225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96A1239-DD05-DAE0-3FEF-911D24213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E06545B-36AE-B4A4-0BF3-2E43945277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DBA57A5-541C-17ED-30FF-D70B00DAD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563E6-55E8-4A98-A137-CC10B4D174B3}" type="datetimeFigureOut">
              <a:rPr lang="es-CO" smtClean="0"/>
              <a:t>25/11/2022</a:t>
            </a:fld>
            <a:endParaRPr lang="es-CO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8D1D8C4-B9BB-4259-560D-93284E170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E4E9221-C90F-7030-9230-A263872CB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3380E-67A5-47A8-8297-67F5F7DC44E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50758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782B33-D2B7-2168-8961-48847D010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4002BB5-8B32-5540-1342-AC3943E5E6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472C6D5-5BD8-82DE-2FB7-043AF6719B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184626C-D9D8-5B90-7089-CE60005FD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563E6-55E8-4A98-A137-CC10B4D174B3}" type="datetimeFigureOut">
              <a:rPr lang="es-CO" smtClean="0"/>
              <a:t>25/11/2022</a:t>
            </a:fld>
            <a:endParaRPr lang="es-CO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A695F4A-CA0D-0568-EF13-32F52B707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EAD39BD-EB22-7807-EFAA-C69E1601E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3380E-67A5-47A8-8297-67F5F7DC44E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29432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C7A15A5-123D-B92E-CB22-01FA25EB7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5679AD4-71B4-ECCA-6CC5-2798A7B55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768400B-8133-1D40-242E-6B44A868E0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563E6-55E8-4A98-A137-CC10B4D174B3}" type="datetimeFigureOut">
              <a:rPr lang="es-CO" smtClean="0"/>
              <a:t>25/11/2022</a:t>
            </a:fld>
            <a:endParaRPr lang="es-CO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6231621-4EE0-19D9-0709-8D3BE45D8F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18AEC5-CA72-9E21-0943-F29A301B1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3380E-67A5-47A8-8297-67F5F7DC44E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17503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12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324D12C9-AD6A-70D9-D99B-7BE9FD37FB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9" t="2285" r="11406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41" name="Rectangle 14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962E352-3DAD-4D1D-9F87-EACE85C2FE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pt-BR" sz="3000"/>
              <a:t>AS LUTAS SOCIAIS PELOS DIREITOS DOS POVOS E COMUNIDADES TRADICIONAIS À JUSTIÇA CLIMÁTICA NO CONTEXTO DAS MUDANÇAS CLIMÁTICAS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620184" y="1193800"/>
            <a:ext cx="9870016" cy="4927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C42F1A"/>
              </a:buClr>
              <a:buSzPct val="80000"/>
              <a:buFont typeface="Wingdings 3" charset="2"/>
              <a:buNone/>
              <a:tabLst/>
              <a:defRPr/>
            </a:pPr>
            <a:endParaRPr kumimoji="0" lang="pt-BR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C42F1A"/>
              </a:buClr>
              <a:buSzPct val="80000"/>
              <a:buFont typeface="Wingdings 3" charset="2"/>
              <a:buNone/>
              <a:tabLst/>
              <a:defRPr/>
            </a:pPr>
            <a:endParaRPr kumimoji="0" lang="pt-BR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48774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12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14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962E352-3DAD-4D1D-9F87-EACE85C2FE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1122363"/>
            <a:ext cx="4558253" cy="3204134"/>
          </a:xfrm>
        </p:spPr>
        <p:txBody>
          <a:bodyPr anchor="b">
            <a:normAutofit/>
          </a:bodyPr>
          <a:lstStyle/>
          <a:p>
            <a:pPr algn="l"/>
            <a:r>
              <a:rPr lang="pt-BR" sz="2800" dirty="0">
                <a:solidFill>
                  <a:srgbClr val="FFFFFF"/>
                </a:solidFill>
              </a:rPr>
              <a:t>Obrigado.</a:t>
            </a:r>
            <a:br>
              <a:rPr lang="pt-BR" sz="2800" dirty="0">
                <a:solidFill>
                  <a:srgbClr val="FFFFFF"/>
                </a:solidFill>
              </a:rPr>
            </a:br>
            <a:br>
              <a:rPr lang="pt-BR" sz="2800" dirty="0">
                <a:solidFill>
                  <a:srgbClr val="FFFFFF"/>
                </a:solidFill>
              </a:rPr>
            </a:br>
            <a:r>
              <a:rPr lang="pt-BR" sz="2800" dirty="0">
                <a:solidFill>
                  <a:srgbClr val="FFFFFF"/>
                </a:solidFill>
              </a:rPr>
              <a:t>Igor Ferrer</a:t>
            </a:r>
            <a:br>
              <a:rPr lang="pt-BR" sz="2800" dirty="0">
                <a:solidFill>
                  <a:srgbClr val="FFFFFF"/>
                </a:solidFill>
              </a:rPr>
            </a:br>
            <a:r>
              <a:rPr lang="pt-BR" sz="2800" dirty="0">
                <a:solidFill>
                  <a:srgbClr val="FFFFFF"/>
                </a:solidFill>
              </a:rPr>
              <a:t>Assessor para Incidência Política na Cáritas Brasileira</a:t>
            </a:r>
            <a:br>
              <a:rPr lang="pt-BR" sz="2800" dirty="0">
                <a:solidFill>
                  <a:srgbClr val="FFFFFF"/>
                </a:solidFill>
              </a:rPr>
            </a:br>
            <a:br>
              <a:rPr lang="pt-BR" sz="2800" dirty="0">
                <a:solidFill>
                  <a:srgbClr val="FFFFFF"/>
                </a:solidFill>
              </a:rPr>
            </a:br>
            <a:r>
              <a:rPr lang="pt-BR" sz="2800" dirty="0">
                <a:solidFill>
                  <a:srgbClr val="FFFFFF"/>
                </a:solidFill>
              </a:rPr>
              <a:t>jurídico@caritas.org.br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620184" y="1193800"/>
            <a:ext cx="9870016" cy="4927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C42F1A"/>
              </a:buClr>
              <a:buSzPct val="80000"/>
              <a:buFont typeface="Wingdings 3" charset="2"/>
              <a:buNone/>
              <a:tabLst/>
              <a:defRPr/>
            </a:pPr>
            <a:endParaRPr kumimoji="0" lang="pt-BR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C42F1A"/>
              </a:buClr>
              <a:buSzPct val="80000"/>
              <a:buFont typeface="Wingdings 3" charset="2"/>
              <a:buNone/>
              <a:tabLst/>
              <a:defRPr/>
            </a:pPr>
            <a:endParaRPr kumimoji="0" lang="pt-BR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88675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1" name="Rectangle 3085">
            <a:extLst>
              <a:ext uri="{FF2B5EF4-FFF2-40B4-BE49-F238E27FC236}">
                <a16:creationId xmlns:a16="http://schemas.microsoft.com/office/drawing/2014/main" id="{50E4C519-FBE9-4ABE-A8F9-C2CBE3269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E0503F3-B4E3-5BB6-A28B-04CE2B0D56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5" r="6625"/>
          <a:stretch/>
        </p:blipFill>
        <p:spPr bwMode="auto">
          <a:xfrm>
            <a:off x="3245637" y="-1"/>
            <a:ext cx="8946363" cy="6858000"/>
          </a:xfrm>
          <a:custGeom>
            <a:avLst/>
            <a:gdLst/>
            <a:ahLst/>
            <a:cxnLst/>
            <a:rect l="l" t="t" r="r" b="b"/>
            <a:pathLst>
              <a:path w="8946363" h="6858000">
                <a:moveTo>
                  <a:pt x="0" y="0"/>
                </a:moveTo>
                <a:lnTo>
                  <a:pt x="8946363" y="0"/>
                </a:lnTo>
                <a:lnTo>
                  <a:pt x="8946363" y="6858000"/>
                </a:lnTo>
                <a:lnTo>
                  <a:pt x="1" y="6858000"/>
                </a:lnTo>
                <a:lnTo>
                  <a:pt x="60040" y="6788731"/>
                </a:lnTo>
                <a:cubicBezTo>
                  <a:pt x="770566" y="5928901"/>
                  <a:pt x="1210035" y="4741057"/>
                  <a:pt x="1210035" y="3429001"/>
                </a:cubicBezTo>
                <a:cubicBezTo>
                  <a:pt x="1210035" y="2116945"/>
                  <a:pt x="770566" y="929101"/>
                  <a:pt x="60040" y="6927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3093" name="Freeform: Shape 3087">
            <a:extLst>
              <a:ext uri="{FF2B5EF4-FFF2-40B4-BE49-F238E27FC236}">
                <a16:creationId xmlns:a16="http://schemas.microsoft.com/office/drawing/2014/main" id="{80EC29FB-299E-49F3-8C7B-01199632A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4455672" cy="6858000"/>
          </a:xfrm>
          <a:custGeom>
            <a:avLst/>
            <a:gdLst>
              <a:gd name="connsiteX0" fmla="*/ 0 w 4455672"/>
              <a:gd name="connsiteY0" fmla="*/ 0 h 6858000"/>
              <a:gd name="connsiteX1" fmla="*/ 3245636 w 4455672"/>
              <a:gd name="connsiteY1" fmla="*/ 0 h 6858000"/>
              <a:gd name="connsiteX2" fmla="*/ 3305677 w 4455672"/>
              <a:gd name="connsiteY2" fmla="*/ 69272 h 6858000"/>
              <a:gd name="connsiteX3" fmla="*/ 4455672 w 4455672"/>
              <a:gd name="connsiteY3" fmla="*/ 3429001 h 6858000"/>
              <a:gd name="connsiteX4" fmla="*/ 3305677 w 4455672"/>
              <a:gd name="connsiteY4" fmla="*/ 6788731 h 6858000"/>
              <a:gd name="connsiteX5" fmla="*/ 3245638 w 4455672"/>
              <a:gd name="connsiteY5" fmla="*/ 6858000 h 6858000"/>
              <a:gd name="connsiteX6" fmla="*/ 0 w 445567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2" h="6858000">
                <a:moveTo>
                  <a:pt x="0" y="0"/>
                </a:moveTo>
                <a:lnTo>
                  <a:pt x="3245636" y="0"/>
                </a:lnTo>
                <a:lnTo>
                  <a:pt x="3305677" y="69272"/>
                </a:lnTo>
                <a:cubicBezTo>
                  <a:pt x="4016203" y="929101"/>
                  <a:pt x="4455672" y="2116945"/>
                  <a:pt x="4455672" y="3429001"/>
                </a:cubicBezTo>
                <a:cubicBezTo>
                  <a:pt x="4455672" y="4741057"/>
                  <a:pt x="4016203" y="5928901"/>
                  <a:pt x="3305677" y="6788731"/>
                </a:cubicBezTo>
                <a:lnTo>
                  <a:pt x="3245638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090" name="Freeform: Shape 3089">
            <a:extLst>
              <a:ext uri="{FF2B5EF4-FFF2-40B4-BE49-F238E27FC236}">
                <a16:creationId xmlns:a16="http://schemas.microsoft.com/office/drawing/2014/main" id="{C29A2522-B27A-45C5-897B-79A1407D1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8" cy="6858000"/>
          </a:xfrm>
          <a:custGeom>
            <a:avLst/>
            <a:gdLst>
              <a:gd name="connsiteX0" fmla="*/ 0 w 4446528"/>
              <a:gd name="connsiteY0" fmla="*/ 0 h 6858000"/>
              <a:gd name="connsiteX1" fmla="*/ 3236492 w 4446528"/>
              <a:gd name="connsiteY1" fmla="*/ 0 h 6858000"/>
              <a:gd name="connsiteX2" fmla="*/ 3296533 w 4446528"/>
              <a:gd name="connsiteY2" fmla="*/ 69272 h 6858000"/>
              <a:gd name="connsiteX3" fmla="*/ 4446528 w 4446528"/>
              <a:gd name="connsiteY3" fmla="*/ 3429001 h 6858000"/>
              <a:gd name="connsiteX4" fmla="*/ 3296533 w 4446528"/>
              <a:gd name="connsiteY4" fmla="*/ 6788731 h 6858000"/>
              <a:gd name="connsiteX5" fmla="*/ 3236494 w 4446528"/>
              <a:gd name="connsiteY5" fmla="*/ 6858000 h 6858000"/>
              <a:gd name="connsiteX6" fmla="*/ 0 w 444652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8" h="6858000">
                <a:moveTo>
                  <a:pt x="0" y="0"/>
                </a:moveTo>
                <a:lnTo>
                  <a:pt x="3236492" y="0"/>
                </a:lnTo>
                <a:lnTo>
                  <a:pt x="3296533" y="69272"/>
                </a:lnTo>
                <a:cubicBezTo>
                  <a:pt x="4007059" y="929101"/>
                  <a:pt x="4446528" y="2116945"/>
                  <a:pt x="4446528" y="3429001"/>
                </a:cubicBezTo>
                <a:cubicBezTo>
                  <a:pt x="4446528" y="4741057"/>
                  <a:pt x="4007059" y="5928901"/>
                  <a:pt x="3296533" y="6788731"/>
                </a:cubicBezTo>
                <a:lnTo>
                  <a:pt x="323649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FF74096-6269-690C-7737-647DA4223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239012"/>
          </a:xfrm>
        </p:spPr>
        <p:txBody>
          <a:bodyPr anchor="ctr">
            <a:normAutofit/>
          </a:bodyPr>
          <a:lstStyle/>
          <a:p>
            <a:r>
              <a:rPr lang="pt-BR" sz="2800" b="1" dirty="0"/>
              <a:t>APRESENTAÇÃO</a:t>
            </a:r>
          </a:p>
        </p:txBody>
      </p:sp>
      <p:sp>
        <p:nvSpPr>
          <p:cNvPr id="3092" name="Rectangle 3091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096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94" name="Rectangle 3093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4181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6A3F5C3-CB43-0035-B61C-D3B24E901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Legado do Governo Bolsonaro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Novos Horizontes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Desafios para a efetivação de uma agenda socioambiental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Papel da Sociedade Civil</a:t>
            </a:r>
          </a:p>
        </p:txBody>
      </p:sp>
    </p:spTree>
    <p:extLst>
      <p:ext uri="{BB962C8B-B14F-4D97-AF65-F5344CB8AC3E}">
        <p14:creationId xmlns:p14="http://schemas.microsoft.com/office/powerpoint/2010/main" val="1678140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3" name="Rectangle 4122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FF74096-6269-690C-7737-647DA4223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LEGADO DO GOVERNO BOLSONARO</a:t>
            </a:r>
          </a:p>
        </p:txBody>
      </p:sp>
      <p:cxnSp>
        <p:nvCxnSpPr>
          <p:cNvPr id="4125" name="Straight Connector 4124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8" name="CaixaDeTexto 4117">
            <a:extLst>
              <a:ext uri="{FF2B5EF4-FFF2-40B4-BE49-F238E27FC236}">
                <a16:creationId xmlns:a16="http://schemas.microsoft.com/office/drawing/2014/main" id="{64BB8ED1-E688-8C3E-B3F5-5ABC1EC62C31}"/>
              </a:ext>
            </a:extLst>
          </p:cNvPr>
          <p:cNvSpPr txBox="1"/>
          <p:nvPr/>
        </p:nvSpPr>
        <p:spPr>
          <a:xfrm>
            <a:off x="897769" y="1909192"/>
            <a:ext cx="4586513" cy="3647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</a:rPr>
              <a:t>  Abandono da Política Nacional de Mudanças Climáticas e Planos de Combate ao Desmatamento;</a:t>
            </a:r>
          </a:p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</a:rPr>
              <a:t> Aumento do Desmatamento e queda nos investimentos em monitoramento e fiscalização;</a:t>
            </a:r>
          </a:p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</a:rPr>
              <a:t> Maior incidência de ameaças a povos e comunidades tradicionais;</a:t>
            </a:r>
          </a:p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</a:rPr>
              <a:t> Aumento de Desastres Ambientais: Casos De Petrópolis, Bahia e Minas, Recife.</a:t>
            </a:r>
          </a:p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4127" name="Straight Connector 4126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>
            <a:extLst>
              <a:ext uri="{FF2B5EF4-FFF2-40B4-BE49-F238E27FC236}">
                <a16:creationId xmlns:a16="http://schemas.microsoft.com/office/drawing/2014/main" id="{DE7574A1-E0F7-A07E-38A8-0767EB4C1C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5" r="10635"/>
          <a:stretch/>
        </p:blipFill>
        <p:spPr>
          <a:xfrm>
            <a:off x="6525453" y="0"/>
            <a:ext cx="53993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311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0" name="Rectangle 4131">
            <a:extLst>
              <a:ext uri="{FF2B5EF4-FFF2-40B4-BE49-F238E27FC236}">
                <a16:creationId xmlns:a16="http://schemas.microsoft.com/office/drawing/2014/main" id="{375B19E4-0108-41C4-8DB1-11BAE0B4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FF74096-6269-690C-7737-647DA4223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899" y="669925"/>
            <a:ext cx="4414629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DESASTRES AMBIENTAIS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DE7574A1-E0F7-A07E-38A8-0767EB4C1C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4" r="32340" b="-1"/>
          <a:stretch/>
        </p:blipFill>
        <p:spPr>
          <a:xfrm>
            <a:off x="20" y="10"/>
            <a:ext cx="5753082" cy="6857990"/>
          </a:xfrm>
          <a:prstGeom prst="rect">
            <a:avLst/>
          </a:prstGeom>
        </p:spPr>
      </p:pic>
      <p:cxnSp>
        <p:nvCxnSpPr>
          <p:cNvPr id="4134" name="Straight Connector 4133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2026340"/>
            <a:ext cx="10896601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8" name="CaixaDeTexto 4117">
            <a:extLst>
              <a:ext uri="{FF2B5EF4-FFF2-40B4-BE49-F238E27FC236}">
                <a16:creationId xmlns:a16="http://schemas.microsoft.com/office/drawing/2014/main" id="{64BB8ED1-E688-8C3E-B3F5-5ABC1EC62C31}"/>
              </a:ext>
            </a:extLst>
          </p:cNvPr>
          <p:cNvSpPr txBox="1"/>
          <p:nvPr/>
        </p:nvSpPr>
        <p:spPr>
          <a:xfrm>
            <a:off x="6438899" y="2141524"/>
            <a:ext cx="4913729" cy="460128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indent="-228600" algn="just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bg1"/>
                </a:solidFill>
              </a:rPr>
              <a:t>Em Bahia e Minas,</a:t>
            </a:r>
            <a:r>
              <a:rPr lang="pt-BR" dirty="0">
                <a:solidFill>
                  <a:schemeClr val="bg1"/>
                </a:solidFill>
              </a:rPr>
              <a:t> as consequências das fortes chuvas afetaram mais de 1.000.000 de pessoas. 56 pessoas perderam a vida e a Defesa Civil relata que 156.836 pessoas deixaram suas casas</a:t>
            </a:r>
          </a:p>
          <a:p>
            <a:pPr indent="-228600" algn="just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endParaRPr lang="pt-BR" sz="1400" dirty="0">
              <a:solidFill>
                <a:schemeClr val="bg1"/>
              </a:solidFill>
            </a:endParaRPr>
          </a:p>
          <a:p>
            <a:pPr indent="-228600" algn="just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bg1"/>
                </a:solidFill>
              </a:rPr>
              <a:t>Em Petrópolis:</a:t>
            </a:r>
            <a:r>
              <a:rPr lang="pt-BR" dirty="0">
                <a:solidFill>
                  <a:schemeClr val="bg1"/>
                </a:solidFill>
              </a:rPr>
              <a:t> foram 233 vítimas e cerca de 3 mil famílias solicitaram aluguel social;</a:t>
            </a:r>
          </a:p>
          <a:p>
            <a:pPr indent="-228600" algn="just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</a:endParaRPr>
          </a:p>
          <a:p>
            <a:pPr indent="-228600" algn="just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bg1"/>
                </a:solidFill>
              </a:rPr>
              <a:t>Em Pernambuco, </a:t>
            </a:r>
            <a:r>
              <a:rPr lang="pt-BR" dirty="0">
                <a:solidFill>
                  <a:schemeClr val="bg1"/>
                </a:solidFill>
              </a:rPr>
              <a:t>pelo menos 126 pessoas perderam a vida e o número de desabrigados chegou a 6 mil.</a:t>
            </a:r>
          </a:p>
          <a:p>
            <a:pPr indent="-228600" algn="just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</a:endParaRPr>
          </a:p>
          <a:p>
            <a:pPr indent="-228600" algn="just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bg1"/>
                </a:solidFill>
              </a:rPr>
              <a:t>Em Alagoas</a:t>
            </a:r>
            <a:r>
              <a:rPr lang="pt-BR" dirty="0">
                <a:solidFill>
                  <a:schemeClr val="bg1"/>
                </a:solidFill>
              </a:rPr>
              <a:t>, 56 mil pessoas ficaram desalojadas e desabrigadas pelas chuvas de maio e foi decretada emergência em 51 dos 102 municípios do estado.</a:t>
            </a:r>
          </a:p>
          <a:p>
            <a:pPr indent="-228600" algn="just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</a:endParaRPr>
          </a:p>
          <a:p>
            <a:pPr indent="-228600" algn="just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</a:rPr>
              <a:t>Muitas dessas famílias, que precisaram recorrer ao aluguel social, hoje já </a:t>
            </a:r>
            <a:r>
              <a:rPr lang="pt-BR" dirty="0" err="1">
                <a:solidFill>
                  <a:schemeClr val="bg1"/>
                </a:solidFill>
              </a:rPr>
              <a:t>retonaram</a:t>
            </a:r>
            <a:r>
              <a:rPr lang="pt-BR" dirty="0">
                <a:solidFill>
                  <a:schemeClr val="bg1"/>
                </a:solidFill>
              </a:rPr>
              <a:t> às suas moradias, mesmo sob o alto risco de novas inundações.</a:t>
            </a:r>
          </a:p>
        </p:txBody>
      </p:sp>
      <p:sp>
        <p:nvSpPr>
          <p:cNvPr id="4136" name="Rectangle 4135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40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23" name="Rectangle 412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FF74096-6269-690C-7737-647DA4223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NOVOS HORIZONTES</a:t>
            </a:r>
          </a:p>
        </p:txBody>
      </p:sp>
      <p:sp>
        <p:nvSpPr>
          <p:cNvPr id="412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8" name="CaixaDeTexto 4117">
            <a:extLst>
              <a:ext uri="{FF2B5EF4-FFF2-40B4-BE49-F238E27FC236}">
                <a16:creationId xmlns:a16="http://schemas.microsoft.com/office/drawing/2014/main" id="{64BB8ED1-E688-8C3E-B3F5-5ABC1EC62C31}"/>
              </a:ext>
            </a:extLst>
          </p:cNvPr>
          <p:cNvSpPr txBox="1"/>
          <p:nvPr/>
        </p:nvSpPr>
        <p:spPr>
          <a:xfrm>
            <a:off x="640080" y="2872899"/>
            <a:ext cx="4368602" cy="33206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pt-BR" sz="2000" dirty="0"/>
              <a:t>  Expectativa de Protagonismo do Brasil na luta contra a crise climática;</a:t>
            </a:r>
          </a:p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pt-BR" sz="2000" dirty="0"/>
              <a:t> Retomada dos investimentos no Fundo Amazônia e da Cooperação Internacional;</a:t>
            </a:r>
          </a:p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pt-BR" sz="2000" dirty="0"/>
              <a:t> Expectativa de protagonismo de povos indígenas no novo Governo;</a:t>
            </a:r>
          </a:p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pt-BR" sz="2000" dirty="0"/>
              <a:t> Expectativa de cumprimento de metas assumidas como resultado do Acordo de Paris;</a:t>
            </a:r>
          </a:p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pt-BR" sz="2000" dirty="0"/>
              <a:t> Compromissos assumidos pelo novo Governo.</a:t>
            </a:r>
          </a:p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DE7574A1-E0F7-A07E-38A8-0767EB4C1C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4" t="-2668" r="29873" b="2666"/>
          <a:stretch/>
        </p:blipFill>
        <p:spPr>
          <a:xfrm>
            <a:off x="5648762" y="-172390"/>
            <a:ext cx="6395527" cy="70303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83585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90">
            <a:extLst>
              <a:ext uri="{FF2B5EF4-FFF2-40B4-BE49-F238E27FC236}">
                <a16:creationId xmlns:a16="http://schemas.microsoft.com/office/drawing/2014/main" id="{CE56A029-D803-47A2-B79C-4527891BE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51D96995-5226-4718-9475-B918D16CF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2663" y="1467136"/>
            <a:ext cx="4429266" cy="5404512"/>
          </a:xfrm>
          <a:custGeom>
            <a:avLst/>
            <a:gdLst>
              <a:gd name="connsiteX0" fmla="*/ 824338 w 4383631"/>
              <a:gd name="connsiteY0" fmla="*/ 881 h 5404513"/>
              <a:gd name="connsiteX1" fmla="*/ 988232 w 4383631"/>
              <a:gd name="connsiteY1" fmla="*/ 1512 h 5404513"/>
              <a:gd name="connsiteX2" fmla="*/ 2378019 w 4383631"/>
              <a:gd name="connsiteY2" fmla="*/ 394359 h 5404513"/>
              <a:gd name="connsiteX3" fmla="*/ 4005393 w 4383631"/>
              <a:gd name="connsiteY3" fmla="*/ 5010381 h 5404513"/>
              <a:gd name="connsiteX4" fmla="*/ 3668913 w 4383631"/>
              <a:gd name="connsiteY4" fmla="*/ 5403338 h 5404513"/>
              <a:gd name="connsiteX5" fmla="*/ 3667357 w 4383631"/>
              <a:gd name="connsiteY5" fmla="*/ 5404513 h 5404513"/>
              <a:gd name="connsiteX6" fmla="*/ 0 w 4383631"/>
              <a:gd name="connsiteY6" fmla="*/ 5404513 h 5404513"/>
              <a:gd name="connsiteX7" fmla="*/ 0 w 4383631"/>
              <a:gd name="connsiteY7" fmla="*/ 143051 h 5404513"/>
              <a:gd name="connsiteX8" fmla="*/ 193256 w 4383631"/>
              <a:gd name="connsiteY8" fmla="*/ 87176 h 5404513"/>
              <a:gd name="connsiteX9" fmla="*/ 824338 w 4383631"/>
              <a:gd name="connsiteY9" fmla="*/ 881 h 540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83631" h="5404513">
                <a:moveTo>
                  <a:pt x="824338" y="881"/>
                </a:moveTo>
                <a:cubicBezTo>
                  <a:pt x="878770" y="-471"/>
                  <a:pt x="933413" y="-270"/>
                  <a:pt x="988232" y="1512"/>
                </a:cubicBezTo>
                <a:cubicBezTo>
                  <a:pt x="1445852" y="16389"/>
                  <a:pt x="1915763" y="141496"/>
                  <a:pt x="2378019" y="394359"/>
                </a:cubicBezTo>
                <a:cubicBezTo>
                  <a:pt x="4031265" y="1298718"/>
                  <a:pt x="4945843" y="3467048"/>
                  <a:pt x="4005393" y="5010381"/>
                </a:cubicBezTo>
                <a:cubicBezTo>
                  <a:pt x="3906203" y="5173158"/>
                  <a:pt x="3793241" y="5299621"/>
                  <a:pt x="3668913" y="5403338"/>
                </a:cubicBezTo>
                <a:lnTo>
                  <a:pt x="3667357" y="5404513"/>
                </a:lnTo>
                <a:lnTo>
                  <a:pt x="0" y="5404513"/>
                </a:lnTo>
                <a:lnTo>
                  <a:pt x="0" y="143051"/>
                </a:lnTo>
                <a:lnTo>
                  <a:pt x="193256" y="87176"/>
                </a:lnTo>
                <a:cubicBezTo>
                  <a:pt x="398954" y="35580"/>
                  <a:pt x="610013" y="6202"/>
                  <a:pt x="824338" y="881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23" name="Imagem 22" descr="Teclado de computador&#10;&#10;Descrição gerada automaticamente">
            <a:extLst>
              <a:ext uri="{FF2B5EF4-FFF2-40B4-BE49-F238E27FC236}">
                <a16:creationId xmlns:a16="http://schemas.microsoft.com/office/drawing/2014/main" id="{53B5409D-97F9-43CD-2A87-C1CDABA9A5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5" r="30575" b="-2"/>
          <a:stretch/>
        </p:blipFill>
        <p:spPr>
          <a:xfrm>
            <a:off x="-7" y="1676463"/>
            <a:ext cx="4211054" cy="5181530"/>
          </a:xfrm>
          <a:custGeom>
            <a:avLst/>
            <a:gdLst/>
            <a:ahLst/>
            <a:cxnLst/>
            <a:rect l="l" t="t" r="r" b="b"/>
            <a:pathLst>
              <a:path w="4211054" h="5181530">
                <a:moveTo>
                  <a:pt x="1165310" y="990"/>
                </a:moveTo>
                <a:cubicBezTo>
                  <a:pt x="1578456" y="12730"/>
                  <a:pt x="2002082" y="129252"/>
                  <a:pt x="2418078" y="367333"/>
                </a:cubicBezTo>
                <a:cubicBezTo>
                  <a:pt x="3905879" y="1218825"/>
                  <a:pt x="4719574" y="3276464"/>
                  <a:pt x="3861693" y="4749397"/>
                </a:cubicBezTo>
                <a:cubicBezTo>
                  <a:pt x="3781266" y="4887488"/>
                  <a:pt x="3691172" y="4998345"/>
                  <a:pt x="3592887" y="5091022"/>
                </a:cubicBezTo>
                <a:lnTo>
                  <a:pt x="3483153" y="5181530"/>
                </a:lnTo>
                <a:lnTo>
                  <a:pt x="0" y="5181530"/>
                </a:lnTo>
                <a:lnTo>
                  <a:pt x="0" y="251609"/>
                </a:lnTo>
                <a:lnTo>
                  <a:pt x="158783" y="182603"/>
                </a:lnTo>
                <a:cubicBezTo>
                  <a:pt x="479801" y="54981"/>
                  <a:pt x="818871" y="-8854"/>
                  <a:pt x="1165310" y="990"/>
                </a:cubicBezTo>
                <a:close/>
              </a:path>
            </a:pathLst>
          </a:custGeom>
        </p:spPr>
      </p:pic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3D7B82C1-B831-4DDE-BDF4-2C767EB493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76470"/>
            <a:ext cx="4211054" cy="5181530"/>
          </a:xfrm>
          <a:custGeom>
            <a:avLst/>
            <a:gdLst>
              <a:gd name="connsiteX0" fmla="*/ 1165310 w 4211054"/>
              <a:gd name="connsiteY0" fmla="*/ 990 h 5181530"/>
              <a:gd name="connsiteX1" fmla="*/ 2418078 w 4211054"/>
              <a:gd name="connsiteY1" fmla="*/ 367333 h 5181530"/>
              <a:gd name="connsiteX2" fmla="*/ 3861693 w 4211054"/>
              <a:gd name="connsiteY2" fmla="*/ 4749397 h 5181530"/>
              <a:gd name="connsiteX3" fmla="*/ 3592887 w 4211054"/>
              <a:gd name="connsiteY3" fmla="*/ 5091022 h 5181530"/>
              <a:gd name="connsiteX4" fmla="*/ 3483152 w 4211054"/>
              <a:gd name="connsiteY4" fmla="*/ 5181530 h 5181530"/>
              <a:gd name="connsiteX5" fmla="*/ 0 w 4211054"/>
              <a:gd name="connsiteY5" fmla="*/ 5181530 h 5181530"/>
              <a:gd name="connsiteX6" fmla="*/ 0 w 4211054"/>
              <a:gd name="connsiteY6" fmla="*/ 5181528 h 5181530"/>
              <a:gd name="connsiteX7" fmla="*/ 2981677 w 4211054"/>
              <a:gd name="connsiteY7" fmla="*/ 5181528 h 5181530"/>
              <a:gd name="connsiteX8" fmla="*/ 3028606 w 4211054"/>
              <a:gd name="connsiteY8" fmla="*/ 5160626 h 5181530"/>
              <a:gd name="connsiteX9" fmla="*/ 3747110 w 4211054"/>
              <a:gd name="connsiteY9" fmla="*/ 4553549 h 5181530"/>
              <a:gd name="connsiteX10" fmla="*/ 2353269 w 4211054"/>
              <a:gd name="connsiteY10" fmla="*/ 527791 h 5181530"/>
              <a:gd name="connsiteX11" fmla="*/ 1162923 w 4211054"/>
              <a:gd name="connsiteY11" fmla="*/ 185179 h 5181530"/>
              <a:gd name="connsiteX12" fmla="*/ 80119 w 4211054"/>
              <a:gd name="connsiteY12" fmla="*/ 399295 h 5181530"/>
              <a:gd name="connsiteX13" fmla="*/ 0 w 4211054"/>
              <a:gd name="connsiteY13" fmla="*/ 438059 h 5181530"/>
              <a:gd name="connsiteX14" fmla="*/ 0 w 4211054"/>
              <a:gd name="connsiteY14" fmla="*/ 251609 h 5181530"/>
              <a:gd name="connsiteX15" fmla="*/ 158783 w 4211054"/>
              <a:gd name="connsiteY15" fmla="*/ 182603 h 5181530"/>
              <a:gd name="connsiteX16" fmla="*/ 1165310 w 4211054"/>
              <a:gd name="connsiteY16" fmla="*/ 990 h 518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11054" h="5181530">
                <a:moveTo>
                  <a:pt x="1165310" y="990"/>
                </a:moveTo>
                <a:cubicBezTo>
                  <a:pt x="1578456" y="12730"/>
                  <a:pt x="2002082" y="129252"/>
                  <a:pt x="2418078" y="367333"/>
                </a:cubicBezTo>
                <a:cubicBezTo>
                  <a:pt x="3905879" y="1218825"/>
                  <a:pt x="4719574" y="3276464"/>
                  <a:pt x="3861693" y="4749397"/>
                </a:cubicBezTo>
                <a:cubicBezTo>
                  <a:pt x="3781266" y="4887488"/>
                  <a:pt x="3691172" y="4998345"/>
                  <a:pt x="3592887" y="5091022"/>
                </a:cubicBezTo>
                <a:lnTo>
                  <a:pt x="3483152" y="5181530"/>
                </a:lnTo>
                <a:lnTo>
                  <a:pt x="0" y="5181530"/>
                </a:lnTo>
                <a:lnTo>
                  <a:pt x="0" y="5181528"/>
                </a:lnTo>
                <a:lnTo>
                  <a:pt x="2981677" y="5181528"/>
                </a:lnTo>
                <a:lnTo>
                  <a:pt x="3028606" y="5160626"/>
                </a:lnTo>
                <a:cubicBezTo>
                  <a:pt x="3311277" y="5028098"/>
                  <a:pt x="3558318" y="4869020"/>
                  <a:pt x="3747110" y="4553549"/>
                </a:cubicBezTo>
                <a:cubicBezTo>
                  <a:pt x="4552598" y="3207566"/>
                  <a:pt x="3769268" y="1316508"/>
                  <a:pt x="2353269" y="527791"/>
                </a:cubicBezTo>
                <a:cubicBezTo>
                  <a:pt x="1957349" y="307263"/>
                  <a:pt x="1554872" y="198154"/>
                  <a:pt x="1162923" y="185179"/>
                </a:cubicBezTo>
                <a:cubicBezTo>
                  <a:pt x="787306" y="172747"/>
                  <a:pt x="421359" y="248602"/>
                  <a:pt x="80119" y="399295"/>
                </a:cubicBezTo>
                <a:lnTo>
                  <a:pt x="0" y="438059"/>
                </a:lnTo>
                <a:lnTo>
                  <a:pt x="0" y="251609"/>
                </a:lnTo>
                <a:lnTo>
                  <a:pt x="158783" y="182603"/>
                </a:lnTo>
                <a:cubicBezTo>
                  <a:pt x="479801" y="54981"/>
                  <a:pt x="818871" y="-8854"/>
                  <a:pt x="1165310" y="99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22EB6291-5B14-4134-B234-BE224349E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59458" y="-13648"/>
            <a:ext cx="4289727" cy="2866417"/>
          </a:xfrm>
          <a:custGeom>
            <a:avLst/>
            <a:gdLst>
              <a:gd name="connsiteX0" fmla="*/ 237339 w 4130517"/>
              <a:gd name="connsiteY0" fmla="*/ 0 h 2806419"/>
              <a:gd name="connsiteX1" fmla="*/ 3997489 w 4130517"/>
              <a:gd name="connsiteY1" fmla="*/ 0 h 2806419"/>
              <a:gd name="connsiteX2" fmla="*/ 4006148 w 4130517"/>
              <a:gd name="connsiteY2" fmla="*/ 24333 h 2806419"/>
              <a:gd name="connsiteX3" fmla="*/ 4130517 w 4130517"/>
              <a:gd name="connsiteY3" fmla="*/ 887307 h 2806419"/>
              <a:gd name="connsiteX4" fmla="*/ 3915925 w 4130517"/>
              <a:gd name="connsiteY4" fmla="*/ 1525677 h 2806419"/>
              <a:gd name="connsiteX5" fmla="*/ 3280571 w 4130517"/>
              <a:gd name="connsiteY5" fmla="*/ 2120090 h 2806419"/>
              <a:gd name="connsiteX6" fmla="*/ 3140878 w 4130517"/>
              <a:gd name="connsiteY6" fmla="*/ 2233796 h 2806419"/>
              <a:gd name="connsiteX7" fmla="*/ 1993019 w 4130517"/>
              <a:gd name="connsiteY7" fmla="*/ 2806419 h 2806419"/>
              <a:gd name="connsiteX8" fmla="*/ 480948 w 4130517"/>
              <a:gd name="connsiteY8" fmla="*/ 1875638 h 2806419"/>
              <a:gd name="connsiteX9" fmla="*/ 319805 w 4130517"/>
              <a:gd name="connsiteY9" fmla="*/ 1637519 h 2806419"/>
              <a:gd name="connsiteX10" fmla="*/ 0 w 4130517"/>
              <a:gd name="connsiteY10" fmla="*/ 887307 h 2806419"/>
              <a:gd name="connsiteX11" fmla="*/ 193231 w 4130517"/>
              <a:gd name="connsiteY11" fmla="*/ 79360 h 2806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30517" h="2806419">
                <a:moveTo>
                  <a:pt x="237339" y="0"/>
                </a:moveTo>
                <a:lnTo>
                  <a:pt x="3997489" y="0"/>
                </a:lnTo>
                <a:lnTo>
                  <a:pt x="4006148" y="24333"/>
                </a:lnTo>
                <a:cubicBezTo>
                  <a:pt x="4087750" y="288004"/>
                  <a:pt x="4130517" y="579903"/>
                  <a:pt x="4130517" y="887307"/>
                </a:cubicBezTo>
                <a:cubicBezTo>
                  <a:pt x="4130517" y="1132599"/>
                  <a:pt x="4064304" y="1329464"/>
                  <a:pt x="3915925" y="1525677"/>
                </a:cubicBezTo>
                <a:cubicBezTo>
                  <a:pt x="3760721" y="1730924"/>
                  <a:pt x="3527514" y="1919967"/>
                  <a:pt x="3280571" y="2120090"/>
                </a:cubicBezTo>
                <a:cubicBezTo>
                  <a:pt x="3235011" y="2156968"/>
                  <a:pt x="3187944" y="2195151"/>
                  <a:pt x="3140878" y="2233796"/>
                </a:cubicBezTo>
                <a:cubicBezTo>
                  <a:pt x="2719582" y="2579662"/>
                  <a:pt x="2412097" y="2806419"/>
                  <a:pt x="1993019" y="2806419"/>
                </a:cubicBezTo>
                <a:cubicBezTo>
                  <a:pt x="1354472" y="2806419"/>
                  <a:pt x="902244" y="2528070"/>
                  <a:pt x="480948" y="1875638"/>
                </a:cubicBezTo>
                <a:cubicBezTo>
                  <a:pt x="425816" y="1790244"/>
                  <a:pt x="371924" y="1712578"/>
                  <a:pt x="319805" y="1637519"/>
                </a:cubicBezTo>
                <a:cubicBezTo>
                  <a:pt x="103795" y="1326296"/>
                  <a:pt x="0" y="1164446"/>
                  <a:pt x="0" y="887307"/>
                </a:cubicBezTo>
                <a:cubicBezTo>
                  <a:pt x="0" y="612125"/>
                  <a:pt x="65060" y="340293"/>
                  <a:pt x="193231" y="79360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99" name="Freeform: Shape 98">
            <a:extLst>
              <a:ext uri="{FF2B5EF4-FFF2-40B4-BE49-F238E27FC236}">
                <a16:creationId xmlns:a16="http://schemas.microsoft.com/office/drawing/2014/main" id="{97A57860-4E75-47A2-A2FB-36FAA8979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1951" y="-11953"/>
            <a:ext cx="4152001" cy="3562347"/>
          </a:xfrm>
          <a:custGeom>
            <a:avLst/>
            <a:gdLst>
              <a:gd name="connsiteX0" fmla="*/ 305212 w 4069058"/>
              <a:gd name="connsiteY0" fmla="*/ 0 h 3547008"/>
              <a:gd name="connsiteX1" fmla="*/ 4069058 w 4069058"/>
              <a:gd name="connsiteY1" fmla="*/ 0 h 3547008"/>
              <a:gd name="connsiteX2" fmla="*/ 4069058 w 4069058"/>
              <a:gd name="connsiteY2" fmla="*/ 2865785 h 3547008"/>
              <a:gd name="connsiteX3" fmla="*/ 3996814 w 4069058"/>
              <a:gd name="connsiteY3" fmla="*/ 2947457 h 3547008"/>
              <a:gd name="connsiteX4" fmla="*/ 2732780 w 4069058"/>
              <a:gd name="connsiteY4" fmla="*/ 3541640 h 3547008"/>
              <a:gd name="connsiteX5" fmla="*/ 1317550 w 4069058"/>
              <a:gd name="connsiteY5" fmla="*/ 3015110 h 3547008"/>
              <a:gd name="connsiteX6" fmla="*/ 1140977 w 4069058"/>
              <a:gd name="connsiteY6" fmla="*/ 2901419 h 3547008"/>
              <a:gd name="connsiteX7" fmla="*/ 330269 w 4069058"/>
              <a:gd name="connsiteY7" fmla="*/ 2297252 h 3547008"/>
              <a:gd name="connsiteX8" fmla="*/ 13299 w 4069058"/>
              <a:gd name="connsiteY8" fmla="*/ 1599966 h 3547008"/>
              <a:gd name="connsiteX9" fmla="*/ 217457 w 4069058"/>
              <a:gd name="connsiteY9" fmla="*/ 178659 h 354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69058" h="3547008">
                <a:moveTo>
                  <a:pt x="305212" y="0"/>
                </a:moveTo>
                <a:lnTo>
                  <a:pt x="4069058" y="0"/>
                </a:lnTo>
                <a:lnTo>
                  <a:pt x="4069058" y="2865785"/>
                </a:lnTo>
                <a:lnTo>
                  <a:pt x="3996814" y="2947457"/>
                </a:lnTo>
                <a:cubicBezTo>
                  <a:pt x="3654887" y="3311545"/>
                  <a:pt x="3252443" y="3496175"/>
                  <a:pt x="2732780" y="3541640"/>
                </a:cubicBezTo>
                <a:cubicBezTo>
                  <a:pt x="2236701" y="3585041"/>
                  <a:pt x="1850359" y="3361306"/>
                  <a:pt x="1317550" y="3015110"/>
                </a:cubicBezTo>
                <a:cubicBezTo>
                  <a:pt x="1258026" y="2976425"/>
                  <a:pt x="1198546" y="2938265"/>
                  <a:pt x="1140977" y="2901419"/>
                </a:cubicBezTo>
                <a:cubicBezTo>
                  <a:pt x="828927" y="2701433"/>
                  <a:pt x="534230" y="2512513"/>
                  <a:pt x="330269" y="2297252"/>
                </a:cubicBezTo>
                <a:cubicBezTo>
                  <a:pt x="135278" y="2091465"/>
                  <a:pt x="37487" y="1876435"/>
                  <a:pt x="13299" y="1599966"/>
                </a:cubicBezTo>
                <a:cubicBezTo>
                  <a:pt x="-32170" y="1080250"/>
                  <a:pt x="39709" y="589889"/>
                  <a:pt x="217457" y="178659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FF74096-6269-690C-7737-647DA4223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9350" y="3268639"/>
            <a:ext cx="6716835" cy="103897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DESAFIOS PARA A EFETIVAÇÃO DE UMA AGENDA SOCIOAMBIENTAL</a:t>
            </a:r>
          </a:p>
        </p:txBody>
      </p:sp>
      <p:pic>
        <p:nvPicPr>
          <p:cNvPr id="21" name="Imagem 20" descr="Uma imagem contendo grama, ao ar livre, edifício, grande&#10;&#10;Descrição gerada automaticamente">
            <a:extLst>
              <a:ext uri="{FF2B5EF4-FFF2-40B4-BE49-F238E27FC236}">
                <a16:creationId xmlns:a16="http://schemas.microsoft.com/office/drawing/2014/main" id="{ECECE594-19AD-2ECF-691A-D1BE45123D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14" r="2" b="2"/>
          <a:stretch/>
        </p:blipFill>
        <p:spPr>
          <a:xfrm>
            <a:off x="3332189" y="1"/>
            <a:ext cx="3997527" cy="2646947"/>
          </a:xfrm>
          <a:custGeom>
            <a:avLst/>
            <a:gdLst/>
            <a:ahLst/>
            <a:cxnLst/>
            <a:rect l="l" t="t" r="r" b="b"/>
            <a:pathLst>
              <a:path w="3997527" h="2646947">
                <a:moveTo>
                  <a:pt x="292993" y="0"/>
                </a:moveTo>
                <a:lnTo>
                  <a:pt x="3828920" y="0"/>
                </a:lnTo>
                <a:lnTo>
                  <a:pt x="3877162" y="126877"/>
                </a:lnTo>
                <a:cubicBezTo>
                  <a:pt x="3956137" y="365716"/>
                  <a:pt x="3997527" y="630123"/>
                  <a:pt x="3997527" y="908578"/>
                </a:cubicBezTo>
                <a:cubicBezTo>
                  <a:pt x="3997527" y="1130767"/>
                  <a:pt x="3933446" y="1309091"/>
                  <a:pt x="3789844" y="1486825"/>
                </a:cubicBezTo>
                <a:cubicBezTo>
                  <a:pt x="3639637" y="1672742"/>
                  <a:pt x="3413939" y="1843981"/>
                  <a:pt x="3174946" y="2025257"/>
                </a:cubicBezTo>
                <a:cubicBezTo>
                  <a:pt x="3130853" y="2058662"/>
                  <a:pt x="3085302" y="2093247"/>
                  <a:pt x="3039752" y="2128254"/>
                </a:cubicBezTo>
                <a:cubicBezTo>
                  <a:pt x="2632020" y="2441546"/>
                  <a:pt x="2334435" y="2646947"/>
                  <a:pt x="1928851" y="2646947"/>
                </a:cubicBezTo>
                <a:cubicBezTo>
                  <a:pt x="1310863" y="2646947"/>
                  <a:pt x="873195" y="2394813"/>
                  <a:pt x="465463" y="1803828"/>
                </a:cubicBezTo>
                <a:cubicBezTo>
                  <a:pt x="412107" y="1726474"/>
                  <a:pt x="359949" y="1656124"/>
                  <a:pt x="309509" y="1588134"/>
                </a:cubicBezTo>
                <a:cubicBezTo>
                  <a:pt x="100453" y="1306222"/>
                  <a:pt x="0" y="1159615"/>
                  <a:pt x="0" y="908578"/>
                </a:cubicBezTo>
                <a:cubicBezTo>
                  <a:pt x="0" y="659312"/>
                  <a:pt x="62965" y="413080"/>
                  <a:pt x="187010" y="176721"/>
                </a:cubicBezTo>
                <a:cubicBezTo>
                  <a:pt x="217356" y="118918"/>
                  <a:pt x="250961" y="62336"/>
                  <a:pt x="287751" y="7075"/>
                </a:cubicBezTo>
                <a:close/>
              </a:path>
            </a:pathLst>
          </a:custGeom>
        </p:spPr>
      </p:pic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FADADC7F-B4F8-4013-B67D-463D600E8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32189" y="1"/>
            <a:ext cx="3997527" cy="2646947"/>
          </a:xfrm>
          <a:custGeom>
            <a:avLst/>
            <a:gdLst>
              <a:gd name="connsiteX0" fmla="*/ 478501 w 3997527"/>
              <a:gd name="connsiteY0" fmla="*/ 2 h 2646947"/>
              <a:gd name="connsiteX1" fmla="*/ 382993 w 3997527"/>
              <a:gd name="connsiteY1" fmla="*/ 123929 h 2646947"/>
              <a:gd name="connsiteX2" fmla="*/ 290041 w 3997527"/>
              <a:gd name="connsiteY2" fmla="*/ 274421 h 2646947"/>
              <a:gd name="connsiteX3" fmla="*/ 117491 w 3997527"/>
              <a:gd name="connsiteY3" fmla="*/ 923641 h 2646947"/>
              <a:gd name="connsiteX4" fmla="*/ 403069 w 3997527"/>
              <a:gd name="connsiteY4" fmla="*/ 1526467 h 2646947"/>
              <a:gd name="connsiteX5" fmla="*/ 546966 w 3997527"/>
              <a:gd name="connsiteY5" fmla="*/ 1717806 h 2646947"/>
              <a:gd name="connsiteX6" fmla="*/ 1897207 w 3997527"/>
              <a:gd name="connsiteY6" fmla="*/ 2465727 h 2646947"/>
              <a:gd name="connsiteX7" fmla="*/ 2922217 w 3997527"/>
              <a:gd name="connsiteY7" fmla="*/ 2005601 h 2646947"/>
              <a:gd name="connsiteX8" fmla="*/ 3046959 w 3997527"/>
              <a:gd name="connsiteY8" fmla="*/ 1914233 h 2646947"/>
              <a:gd name="connsiteX9" fmla="*/ 3614314 w 3997527"/>
              <a:gd name="connsiteY9" fmla="*/ 1436596 h 2646947"/>
              <a:gd name="connsiteX10" fmla="*/ 3805939 w 3997527"/>
              <a:gd name="connsiteY10" fmla="*/ 923641 h 2646947"/>
              <a:gd name="connsiteX11" fmla="*/ 3633781 w 3997527"/>
              <a:gd name="connsiteY11" fmla="*/ 75714 h 2646947"/>
              <a:gd name="connsiteX12" fmla="*/ 3595267 w 3997527"/>
              <a:gd name="connsiteY12" fmla="*/ 2 h 2646947"/>
              <a:gd name="connsiteX13" fmla="*/ 292993 w 3997527"/>
              <a:gd name="connsiteY13" fmla="*/ 0 h 2646947"/>
              <a:gd name="connsiteX14" fmla="*/ 3828920 w 3997527"/>
              <a:gd name="connsiteY14" fmla="*/ 0 h 2646947"/>
              <a:gd name="connsiteX15" fmla="*/ 3877162 w 3997527"/>
              <a:gd name="connsiteY15" fmla="*/ 126877 h 2646947"/>
              <a:gd name="connsiteX16" fmla="*/ 3997527 w 3997527"/>
              <a:gd name="connsiteY16" fmla="*/ 908578 h 2646947"/>
              <a:gd name="connsiteX17" fmla="*/ 3789844 w 3997527"/>
              <a:gd name="connsiteY17" fmla="*/ 1486825 h 2646947"/>
              <a:gd name="connsiteX18" fmla="*/ 3174946 w 3997527"/>
              <a:gd name="connsiteY18" fmla="*/ 2025257 h 2646947"/>
              <a:gd name="connsiteX19" fmla="*/ 3039752 w 3997527"/>
              <a:gd name="connsiteY19" fmla="*/ 2128254 h 2646947"/>
              <a:gd name="connsiteX20" fmla="*/ 1928850 w 3997527"/>
              <a:gd name="connsiteY20" fmla="*/ 2646947 h 2646947"/>
              <a:gd name="connsiteX21" fmla="*/ 465463 w 3997527"/>
              <a:gd name="connsiteY21" fmla="*/ 1803828 h 2646947"/>
              <a:gd name="connsiteX22" fmla="*/ 309508 w 3997527"/>
              <a:gd name="connsiteY22" fmla="*/ 1588134 h 2646947"/>
              <a:gd name="connsiteX23" fmla="*/ 0 w 3997527"/>
              <a:gd name="connsiteY23" fmla="*/ 908578 h 2646947"/>
              <a:gd name="connsiteX24" fmla="*/ 187010 w 3997527"/>
              <a:gd name="connsiteY24" fmla="*/ 176721 h 2646947"/>
              <a:gd name="connsiteX25" fmla="*/ 287750 w 3997527"/>
              <a:gd name="connsiteY25" fmla="*/ 7075 h 2646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97527" h="2646947">
                <a:moveTo>
                  <a:pt x="478501" y="2"/>
                </a:moveTo>
                <a:lnTo>
                  <a:pt x="382993" y="123929"/>
                </a:lnTo>
                <a:cubicBezTo>
                  <a:pt x="349048" y="172951"/>
                  <a:pt x="318041" y="223144"/>
                  <a:pt x="290041" y="274421"/>
                </a:cubicBezTo>
                <a:cubicBezTo>
                  <a:pt x="175588" y="484093"/>
                  <a:pt x="117491" y="702521"/>
                  <a:pt x="117491" y="923641"/>
                </a:cubicBezTo>
                <a:cubicBezTo>
                  <a:pt x="117491" y="1146334"/>
                  <a:pt x="210177" y="1276386"/>
                  <a:pt x="403069" y="1526467"/>
                </a:cubicBezTo>
                <a:cubicBezTo>
                  <a:pt x="449609" y="1586781"/>
                  <a:pt x="497735" y="1649187"/>
                  <a:pt x="546966" y="1717806"/>
                </a:cubicBezTo>
                <a:cubicBezTo>
                  <a:pt x="923173" y="2242063"/>
                  <a:pt x="1327000" y="2465727"/>
                  <a:pt x="1897207" y="2465727"/>
                </a:cubicBezTo>
                <a:cubicBezTo>
                  <a:pt x="2271434" y="2465727"/>
                  <a:pt x="2546010" y="2283518"/>
                  <a:pt x="2922217" y="2005601"/>
                </a:cubicBezTo>
                <a:cubicBezTo>
                  <a:pt x="2964245" y="1974547"/>
                  <a:pt x="3006275" y="1943867"/>
                  <a:pt x="3046959" y="1914233"/>
                </a:cubicBezTo>
                <a:cubicBezTo>
                  <a:pt x="3267474" y="1753426"/>
                  <a:pt x="3475721" y="1601521"/>
                  <a:pt x="3614314" y="1436596"/>
                </a:cubicBezTo>
                <a:cubicBezTo>
                  <a:pt x="3746813" y="1278931"/>
                  <a:pt x="3805939" y="1120743"/>
                  <a:pt x="3805939" y="923641"/>
                </a:cubicBezTo>
                <a:cubicBezTo>
                  <a:pt x="3805939" y="614875"/>
                  <a:pt x="3746267" y="325578"/>
                  <a:pt x="3633781" y="75714"/>
                </a:cubicBezTo>
                <a:lnTo>
                  <a:pt x="3595267" y="2"/>
                </a:lnTo>
                <a:close/>
                <a:moveTo>
                  <a:pt x="292993" y="0"/>
                </a:moveTo>
                <a:lnTo>
                  <a:pt x="3828920" y="0"/>
                </a:lnTo>
                <a:lnTo>
                  <a:pt x="3877162" y="126877"/>
                </a:lnTo>
                <a:cubicBezTo>
                  <a:pt x="3956137" y="365716"/>
                  <a:pt x="3997527" y="630123"/>
                  <a:pt x="3997527" y="908578"/>
                </a:cubicBezTo>
                <a:cubicBezTo>
                  <a:pt x="3997527" y="1130767"/>
                  <a:pt x="3933446" y="1309091"/>
                  <a:pt x="3789844" y="1486825"/>
                </a:cubicBezTo>
                <a:cubicBezTo>
                  <a:pt x="3639637" y="1672742"/>
                  <a:pt x="3413939" y="1843981"/>
                  <a:pt x="3174946" y="2025257"/>
                </a:cubicBezTo>
                <a:cubicBezTo>
                  <a:pt x="3130853" y="2058662"/>
                  <a:pt x="3085302" y="2093247"/>
                  <a:pt x="3039752" y="2128254"/>
                </a:cubicBezTo>
                <a:cubicBezTo>
                  <a:pt x="2632020" y="2441546"/>
                  <a:pt x="2334435" y="2646947"/>
                  <a:pt x="1928850" y="2646947"/>
                </a:cubicBezTo>
                <a:cubicBezTo>
                  <a:pt x="1310863" y="2646947"/>
                  <a:pt x="873195" y="2394813"/>
                  <a:pt x="465463" y="1803828"/>
                </a:cubicBezTo>
                <a:cubicBezTo>
                  <a:pt x="412107" y="1726474"/>
                  <a:pt x="359949" y="1656124"/>
                  <a:pt x="309508" y="1588134"/>
                </a:cubicBezTo>
                <a:cubicBezTo>
                  <a:pt x="100453" y="1306222"/>
                  <a:pt x="0" y="1159615"/>
                  <a:pt x="0" y="908578"/>
                </a:cubicBezTo>
                <a:cubicBezTo>
                  <a:pt x="0" y="659312"/>
                  <a:pt x="62965" y="413080"/>
                  <a:pt x="187010" y="176721"/>
                </a:cubicBezTo>
                <a:cubicBezTo>
                  <a:pt x="217356" y="118918"/>
                  <a:pt x="250961" y="62336"/>
                  <a:pt x="287750" y="7075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25" name="Imagem 24" descr="Floresta com árvores secas&#10;&#10;Descrição gerada automaticamente">
            <a:extLst>
              <a:ext uri="{FF2B5EF4-FFF2-40B4-BE49-F238E27FC236}">
                <a16:creationId xmlns:a16="http://schemas.microsoft.com/office/drawing/2014/main" id="{96047105-32E2-4CB0-9EC2-7EE70DF046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" r="25787" b="3"/>
          <a:stretch/>
        </p:blipFill>
        <p:spPr>
          <a:xfrm>
            <a:off x="8253666" y="2"/>
            <a:ext cx="3938337" cy="3321595"/>
          </a:xfrm>
          <a:custGeom>
            <a:avLst/>
            <a:gdLst/>
            <a:ahLst/>
            <a:cxnLst/>
            <a:rect l="l" t="t" r="r" b="b"/>
            <a:pathLst>
              <a:path w="3938337" h="3321595">
                <a:moveTo>
                  <a:pt x="412520" y="0"/>
                </a:moveTo>
                <a:lnTo>
                  <a:pt x="3217629" y="0"/>
                </a:lnTo>
                <a:lnTo>
                  <a:pt x="3871410" y="0"/>
                </a:lnTo>
                <a:lnTo>
                  <a:pt x="3938337" y="0"/>
                </a:lnTo>
                <a:lnTo>
                  <a:pt x="3938337" y="59511"/>
                </a:lnTo>
                <a:lnTo>
                  <a:pt x="3938337" y="699247"/>
                </a:lnTo>
                <a:lnTo>
                  <a:pt x="3938337" y="2518435"/>
                </a:lnTo>
                <a:lnTo>
                  <a:pt x="3856842" y="2618704"/>
                </a:lnTo>
                <a:cubicBezTo>
                  <a:pt x="3439614" y="3108658"/>
                  <a:pt x="2979779" y="3321595"/>
                  <a:pt x="2362292" y="3321595"/>
                </a:cubicBezTo>
                <a:cubicBezTo>
                  <a:pt x="1899140" y="3321595"/>
                  <a:pt x="1559319" y="3095023"/>
                  <a:pt x="1093716" y="2749441"/>
                </a:cubicBezTo>
                <a:cubicBezTo>
                  <a:pt x="1041701" y="2710827"/>
                  <a:pt x="989684" y="2672676"/>
                  <a:pt x="939333" y="2635829"/>
                </a:cubicBezTo>
                <a:cubicBezTo>
                  <a:pt x="666418" y="2435869"/>
                  <a:pt x="408686" y="2246981"/>
                  <a:pt x="237160" y="2041901"/>
                </a:cubicBezTo>
                <a:cubicBezTo>
                  <a:pt x="73176" y="1845849"/>
                  <a:pt x="0" y="1649145"/>
                  <a:pt x="0" y="1404055"/>
                </a:cubicBezTo>
                <a:cubicBezTo>
                  <a:pt x="0" y="866538"/>
                  <a:pt x="144750" y="376466"/>
                  <a:pt x="410955" y="1974"/>
                </a:cubicBezTo>
                <a:close/>
              </a:path>
            </a:pathLst>
          </a:custGeom>
        </p:spPr>
      </p:pic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3A8657D3-FF5C-4E4D-BF2D-FA413B67C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253663" y="0"/>
            <a:ext cx="3938337" cy="3321595"/>
          </a:xfrm>
          <a:custGeom>
            <a:avLst/>
            <a:gdLst>
              <a:gd name="connsiteX0" fmla="*/ 1166365 w 3938337"/>
              <a:gd name="connsiteY0" fmla="*/ 0 h 3321595"/>
              <a:gd name="connsiteX1" fmla="*/ 107576 w 3938337"/>
              <a:gd name="connsiteY1" fmla="*/ 0 h 3321595"/>
              <a:gd name="connsiteX2" fmla="*/ 66927 w 3938337"/>
              <a:gd name="connsiteY2" fmla="*/ 0 h 3321595"/>
              <a:gd name="connsiteX3" fmla="*/ 0 w 3938337"/>
              <a:gd name="connsiteY3" fmla="*/ 0 h 3321595"/>
              <a:gd name="connsiteX4" fmla="*/ 0 w 3938337"/>
              <a:gd name="connsiteY4" fmla="*/ 59511 h 3321595"/>
              <a:gd name="connsiteX5" fmla="*/ 0 w 3938337"/>
              <a:gd name="connsiteY5" fmla="*/ 155390 h 3321595"/>
              <a:gd name="connsiteX6" fmla="*/ 0 w 3938337"/>
              <a:gd name="connsiteY6" fmla="*/ 901114 h 3321595"/>
              <a:gd name="connsiteX7" fmla="*/ 4 w 3938337"/>
              <a:gd name="connsiteY7" fmla="*/ 901114 h 3321595"/>
              <a:gd name="connsiteX8" fmla="*/ 4 w 3938337"/>
              <a:gd name="connsiteY8" fmla="*/ 471771 h 3321595"/>
              <a:gd name="connsiteX9" fmla="*/ 50187 w 3938337"/>
              <a:gd name="connsiteY9" fmla="*/ 407556 h 3321595"/>
              <a:gd name="connsiteX10" fmla="*/ 352921 w 3938337"/>
              <a:gd name="connsiteY10" fmla="*/ 118259 h 3321595"/>
              <a:gd name="connsiteX11" fmla="*/ 514890 w 3938337"/>
              <a:gd name="connsiteY11" fmla="*/ 2 h 3321595"/>
              <a:gd name="connsiteX12" fmla="*/ 1166365 w 3938337"/>
              <a:gd name="connsiteY12" fmla="*/ 2 h 3321595"/>
              <a:gd name="connsiteX13" fmla="*/ 3525817 w 3938337"/>
              <a:gd name="connsiteY13" fmla="*/ 0 h 3321595"/>
              <a:gd name="connsiteX14" fmla="*/ 3384145 w 3938337"/>
              <a:gd name="connsiteY14" fmla="*/ 0 h 3321595"/>
              <a:gd name="connsiteX15" fmla="*/ 3385646 w 3938337"/>
              <a:gd name="connsiteY15" fmla="*/ 1904 h 3321595"/>
              <a:gd name="connsiteX16" fmla="*/ 3780089 w 3938337"/>
              <a:gd name="connsiteY16" fmla="*/ 1354125 h 3321595"/>
              <a:gd name="connsiteX17" fmla="*/ 3552458 w 3938337"/>
              <a:gd name="connsiteY17" fmla="*/ 1969288 h 3321595"/>
              <a:gd name="connsiteX18" fmla="*/ 3414534 w 3938337"/>
              <a:gd name="connsiteY18" fmla="*/ 2115111 h 3321595"/>
              <a:gd name="connsiteX19" fmla="*/ 3395732 w 3938337"/>
              <a:gd name="connsiteY19" fmla="*/ 2131585 h 3321595"/>
              <a:gd name="connsiteX20" fmla="*/ 3390273 w 3938337"/>
              <a:gd name="connsiteY20" fmla="*/ 2137223 h 3321595"/>
              <a:gd name="connsiteX21" fmla="*/ 3348116 w 3938337"/>
              <a:gd name="connsiteY21" fmla="*/ 2173305 h 3321595"/>
              <a:gd name="connsiteX22" fmla="*/ 3251972 w 3938337"/>
              <a:gd name="connsiteY22" fmla="*/ 2257543 h 3321595"/>
              <a:gd name="connsiteX23" fmla="*/ 2878500 w 3938337"/>
              <a:gd name="connsiteY23" fmla="*/ 2542096 h 3321595"/>
              <a:gd name="connsiteX24" fmla="*/ 2730320 w 3938337"/>
              <a:gd name="connsiteY24" fmla="*/ 2651667 h 3321595"/>
              <a:gd name="connsiteX25" fmla="*/ 1512716 w 3938337"/>
              <a:gd name="connsiteY25" fmla="*/ 3203474 h 3321595"/>
              <a:gd name="connsiteX26" fmla="*/ 78219 w 3938337"/>
              <a:gd name="connsiteY26" fmla="*/ 2525579 h 3321595"/>
              <a:gd name="connsiteX27" fmla="*/ 0 w 3938337"/>
              <a:gd name="connsiteY27" fmla="*/ 2428877 h 3321595"/>
              <a:gd name="connsiteX28" fmla="*/ 0 w 3938337"/>
              <a:gd name="connsiteY28" fmla="*/ 2518435 h 3321595"/>
              <a:gd name="connsiteX29" fmla="*/ 81495 w 3938337"/>
              <a:gd name="connsiteY29" fmla="*/ 2618704 h 3321595"/>
              <a:gd name="connsiteX30" fmla="*/ 1576046 w 3938337"/>
              <a:gd name="connsiteY30" fmla="*/ 3321595 h 3321595"/>
              <a:gd name="connsiteX31" fmla="*/ 2844621 w 3938337"/>
              <a:gd name="connsiteY31" fmla="*/ 2749441 h 3321595"/>
              <a:gd name="connsiteX32" fmla="*/ 2999005 w 3938337"/>
              <a:gd name="connsiteY32" fmla="*/ 2635829 h 3321595"/>
              <a:gd name="connsiteX33" fmla="*/ 3701177 w 3938337"/>
              <a:gd name="connsiteY33" fmla="*/ 2041901 h 3321595"/>
              <a:gd name="connsiteX34" fmla="*/ 3938337 w 3938337"/>
              <a:gd name="connsiteY34" fmla="*/ 1404055 h 3321595"/>
              <a:gd name="connsiteX35" fmla="*/ 3527383 w 3938337"/>
              <a:gd name="connsiteY35" fmla="*/ 1974 h 3321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938337" h="3321595">
                <a:moveTo>
                  <a:pt x="1166365" y="0"/>
                </a:moveTo>
                <a:lnTo>
                  <a:pt x="107576" y="0"/>
                </a:lnTo>
                <a:lnTo>
                  <a:pt x="66927" y="0"/>
                </a:lnTo>
                <a:lnTo>
                  <a:pt x="0" y="0"/>
                </a:lnTo>
                <a:lnTo>
                  <a:pt x="0" y="59511"/>
                </a:lnTo>
                <a:lnTo>
                  <a:pt x="0" y="155390"/>
                </a:lnTo>
                <a:lnTo>
                  <a:pt x="0" y="901114"/>
                </a:lnTo>
                <a:lnTo>
                  <a:pt x="4" y="901114"/>
                </a:lnTo>
                <a:lnTo>
                  <a:pt x="4" y="471771"/>
                </a:lnTo>
                <a:lnTo>
                  <a:pt x="50187" y="407556"/>
                </a:lnTo>
                <a:cubicBezTo>
                  <a:pt x="138559" y="305382"/>
                  <a:pt x="239680" y="208703"/>
                  <a:pt x="352921" y="118259"/>
                </a:cubicBezTo>
                <a:lnTo>
                  <a:pt x="514890" y="2"/>
                </a:lnTo>
                <a:lnTo>
                  <a:pt x="1166365" y="2"/>
                </a:lnTo>
                <a:close/>
                <a:moveTo>
                  <a:pt x="3525817" y="0"/>
                </a:moveTo>
                <a:lnTo>
                  <a:pt x="3384145" y="0"/>
                </a:lnTo>
                <a:lnTo>
                  <a:pt x="3385646" y="1904"/>
                </a:lnTo>
                <a:cubicBezTo>
                  <a:pt x="3641155" y="363079"/>
                  <a:pt x="3780089" y="835723"/>
                  <a:pt x="3780089" y="1354125"/>
                </a:cubicBezTo>
                <a:cubicBezTo>
                  <a:pt x="3780089" y="1590500"/>
                  <a:pt x="3709854" y="1780209"/>
                  <a:pt x="3552458" y="1969288"/>
                </a:cubicBezTo>
                <a:cubicBezTo>
                  <a:pt x="3511300" y="2018735"/>
                  <a:pt x="3464970" y="2067206"/>
                  <a:pt x="3414534" y="2115111"/>
                </a:cubicBezTo>
                <a:lnTo>
                  <a:pt x="3395732" y="2131585"/>
                </a:lnTo>
                <a:lnTo>
                  <a:pt x="3390273" y="2137223"/>
                </a:lnTo>
                <a:lnTo>
                  <a:pt x="3348116" y="2173305"/>
                </a:lnTo>
                <a:lnTo>
                  <a:pt x="3251972" y="2257543"/>
                </a:lnTo>
                <a:cubicBezTo>
                  <a:pt x="3136805" y="2351916"/>
                  <a:pt x="3009474" y="2445671"/>
                  <a:pt x="2878500" y="2542096"/>
                </a:cubicBezTo>
                <a:cubicBezTo>
                  <a:pt x="2830172" y="2577632"/>
                  <a:pt x="2780245" y="2614426"/>
                  <a:pt x="2730320" y="2651667"/>
                </a:cubicBezTo>
                <a:cubicBezTo>
                  <a:pt x="2283426" y="2984960"/>
                  <a:pt x="1957258" y="3203474"/>
                  <a:pt x="1512716" y="3203474"/>
                </a:cubicBezTo>
                <a:cubicBezTo>
                  <a:pt x="920041" y="3203474"/>
                  <a:pt x="478682" y="2998110"/>
                  <a:pt x="78219" y="2525579"/>
                </a:cubicBezTo>
                <a:lnTo>
                  <a:pt x="0" y="2428877"/>
                </a:lnTo>
                <a:lnTo>
                  <a:pt x="0" y="2518435"/>
                </a:lnTo>
                <a:lnTo>
                  <a:pt x="81495" y="2618704"/>
                </a:lnTo>
                <a:cubicBezTo>
                  <a:pt x="498723" y="3108658"/>
                  <a:pt x="958559" y="3321595"/>
                  <a:pt x="1576046" y="3321595"/>
                </a:cubicBezTo>
                <a:cubicBezTo>
                  <a:pt x="2039197" y="3321595"/>
                  <a:pt x="2379018" y="3095023"/>
                  <a:pt x="2844621" y="2749441"/>
                </a:cubicBezTo>
                <a:cubicBezTo>
                  <a:pt x="2896636" y="2710827"/>
                  <a:pt x="2948653" y="2672676"/>
                  <a:pt x="2999005" y="2635829"/>
                </a:cubicBezTo>
                <a:cubicBezTo>
                  <a:pt x="3271919" y="2435869"/>
                  <a:pt x="3529651" y="2246981"/>
                  <a:pt x="3701177" y="2041901"/>
                </a:cubicBezTo>
                <a:cubicBezTo>
                  <a:pt x="3865161" y="1845849"/>
                  <a:pt x="3938337" y="1649145"/>
                  <a:pt x="3938337" y="1404055"/>
                </a:cubicBezTo>
                <a:cubicBezTo>
                  <a:pt x="3938337" y="866538"/>
                  <a:pt x="3793587" y="376466"/>
                  <a:pt x="3527383" y="197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674D9737-9334-F58B-1A83-FCA32200A0DB}"/>
              </a:ext>
            </a:extLst>
          </p:cNvPr>
          <p:cNvSpPr txBox="1"/>
          <p:nvPr/>
        </p:nvSpPr>
        <p:spPr>
          <a:xfrm>
            <a:off x="4959350" y="4444778"/>
            <a:ext cx="6505819" cy="17731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Legado</a:t>
            </a:r>
            <a:r>
              <a:rPr lang="en-US" sz="2400" dirty="0"/>
              <a:t> </a:t>
            </a:r>
            <a:r>
              <a:rPr lang="en-US" sz="2400" dirty="0" err="1"/>
              <a:t>deixado</a:t>
            </a:r>
            <a:r>
              <a:rPr lang="en-US" sz="2400" dirty="0"/>
              <a:t> </a:t>
            </a:r>
            <a:r>
              <a:rPr lang="en-US" sz="2400" dirty="0" err="1"/>
              <a:t>pelo</a:t>
            </a:r>
            <a:r>
              <a:rPr lang="en-US" sz="2400" dirty="0"/>
              <a:t> </a:t>
            </a:r>
            <a:r>
              <a:rPr lang="en-US" sz="2400" dirty="0" err="1"/>
              <a:t>último</a:t>
            </a:r>
            <a:r>
              <a:rPr lang="en-US" sz="2400" dirty="0"/>
              <a:t> </a:t>
            </a:r>
            <a:r>
              <a:rPr lang="en-US" sz="2400" dirty="0" err="1"/>
              <a:t>Governo</a:t>
            </a:r>
            <a:endParaRPr lang="en-US" sz="2400" dirty="0"/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Frente</a:t>
            </a:r>
            <a:r>
              <a:rPr lang="en-US" sz="2400" dirty="0"/>
              <a:t> </a:t>
            </a:r>
            <a:r>
              <a:rPr lang="en-US" sz="2400" dirty="0" err="1"/>
              <a:t>ampla</a:t>
            </a:r>
            <a:r>
              <a:rPr lang="en-US" sz="2400" dirty="0"/>
              <a:t> </a:t>
            </a:r>
            <a:r>
              <a:rPr lang="en-US" sz="2400" dirty="0" err="1"/>
              <a:t>construída</a:t>
            </a:r>
            <a:r>
              <a:rPr lang="en-US" sz="2400" dirty="0"/>
              <a:t> </a:t>
            </a:r>
            <a:r>
              <a:rPr lang="en-US" sz="2400" dirty="0" err="1"/>
              <a:t>pelo</a:t>
            </a:r>
            <a:r>
              <a:rPr lang="en-US" sz="2400" dirty="0"/>
              <a:t> </a:t>
            </a:r>
            <a:r>
              <a:rPr lang="en-US" sz="2400" dirty="0" err="1"/>
              <a:t>Governo</a:t>
            </a:r>
            <a:r>
              <a:rPr lang="en-US" sz="2400" dirty="0"/>
              <a:t> </a:t>
            </a:r>
            <a:r>
              <a:rPr lang="en-US" sz="2400" dirty="0" err="1"/>
              <a:t>eleito</a:t>
            </a:r>
            <a:endParaRPr lang="en-US" sz="2400" dirty="0"/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Novo </a:t>
            </a:r>
            <a:r>
              <a:rPr lang="en-US" sz="2400" dirty="0" err="1"/>
              <a:t>Congresso</a:t>
            </a:r>
            <a:r>
              <a:rPr lang="en-US" sz="2400" dirty="0"/>
              <a:t> </a:t>
            </a:r>
            <a:r>
              <a:rPr lang="en-US" sz="2400" dirty="0" err="1"/>
              <a:t>mais</a:t>
            </a:r>
            <a:r>
              <a:rPr lang="en-US" sz="2400" dirty="0"/>
              <a:t> </a:t>
            </a:r>
            <a:r>
              <a:rPr lang="en-US" sz="2400" dirty="0" err="1"/>
              <a:t>conservador</a:t>
            </a: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500" dirty="0"/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40F69084-5A3D-3FE0-7CD8-21A9B8941EE9}"/>
              </a:ext>
            </a:extLst>
          </p:cNvPr>
          <p:cNvSpPr txBox="1">
            <a:spLocks/>
          </p:cNvSpPr>
          <p:nvPr/>
        </p:nvSpPr>
        <p:spPr>
          <a:xfrm>
            <a:off x="4932844" y="891540"/>
            <a:ext cx="3022624" cy="20367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pt-BR" sz="1400" dirty="0"/>
          </a:p>
          <a:p>
            <a:pPr>
              <a:buFontTx/>
              <a:buChar char="-"/>
            </a:pPr>
            <a:endParaRPr lang="pt-BR" sz="1400" dirty="0"/>
          </a:p>
          <a:p>
            <a:pPr>
              <a:buFontTx/>
              <a:buChar char="-"/>
            </a:pP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533647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Rectangle 104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5" name="Freeform: Shape 104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2" name="Rectangle 105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4" name="Rectangle 105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6" name="Freeform: Shape 105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58" name="Isosceles Triangle 105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32C7F18-1CF1-7951-76B9-CC983897DF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28" t="62734" r="8125" b="18982"/>
          <a:stretch/>
        </p:blipFill>
        <p:spPr bwMode="auto">
          <a:xfrm>
            <a:off x="643467" y="2010991"/>
            <a:ext cx="10905066" cy="283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0" name="Isosceles Triangle 105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40F69084-5A3D-3FE0-7CD8-21A9B8941EE9}"/>
              </a:ext>
            </a:extLst>
          </p:cNvPr>
          <p:cNvSpPr txBox="1">
            <a:spLocks/>
          </p:cNvSpPr>
          <p:nvPr/>
        </p:nvSpPr>
        <p:spPr>
          <a:xfrm>
            <a:off x="4932844" y="891540"/>
            <a:ext cx="3022624" cy="20367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pt-BR" sz="1400" dirty="0"/>
          </a:p>
          <a:p>
            <a:pPr>
              <a:buFontTx/>
              <a:buChar char="-"/>
            </a:pPr>
            <a:endParaRPr lang="pt-BR" sz="1400" dirty="0"/>
          </a:p>
          <a:p>
            <a:pPr>
              <a:buFontTx/>
              <a:buChar char="-"/>
            </a:pPr>
            <a:endParaRPr lang="pt-BR" sz="14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54D5588-EE22-C83A-BFAC-EBEB340A30D6}"/>
              </a:ext>
            </a:extLst>
          </p:cNvPr>
          <p:cNvSpPr txBox="1"/>
          <p:nvPr/>
        </p:nvSpPr>
        <p:spPr>
          <a:xfrm>
            <a:off x="9551245" y="4832940"/>
            <a:ext cx="2446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 Pulso Público</a:t>
            </a:r>
          </a:p>
        </p:txBody>
      </p:sp>
    </p:spTree>
    <p:extLst>
      <p:ext uri="{BB962C8B-B14F-4D97-AF65-F5344CB8AC3E}">
        <p14:creationId xmlns:p14="http://schemas.microsoft.com/office/powerpoint/2010/main" val="3991120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90" name="Rectangle 4157">
            <a:extLst>
              <a:ext uri="{FF2B5EF4-FFF2-40B4-BE49-F238E27FC236}">
                <a16:creationId xmlns:a16="http://schemas.microsoft.com/office/drawing/2014/main" id="{3D5FBB81-B61B-416A-8F5D-A8DDF6253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Imagem 4" descr="Grupo de pessoas sentadas ao redor de uma mesa">
            <a:extLst>
              <a:ext uri="{FF2B5EF4-FFF2-40B4-BE49-F238E27FC236}">
                <a16:creationId xmlns:a16="http://schemas.microsoft.com/office/drawing/2014/main" id="{9D545C39-5EDB-3AE5-F389-583C32918A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94" r="12082" b="-2"/>
          <a:stretch/>
        </p:blipFill>
        <p:spPr>
          <a:xfrm>
            <a:off x="2307103" y="1"/>
            <a:ext cx="9884898" cy="6857999"/>
          </a:xfrm>
          <a:custGeom>
            <a:avLst/>
            <a:gdLst/>
            <a:ahLst/>
            <a:cxnLst/>
            <a:rect l="l" t="t" r="r" b="b"/>
            <a:pathLst>
              <a:path w="7500882" h="6857999">
                <a:moveTo>
                  <a:pt x="898230" y="0"/>
                </a:moveTo>
                <a:lnTo>
                  <a:pt x="7500882" y="0"/>
                </a:lnTo>
                <a:lnTo>
                  <a:pt x="7500882" y="6857999"/>
                </a:lnTo>
                <a:lnTo>
                  <a:pt x="0" y="6857999"/>
                </a:lnTo>
                <a:lnTo>
                  <a:pt x="114106" y="6780598"/>
                </a:lnTo>
                <a:cubicBezTo>
                  <a:pt x="291579" y="6653107"/>
                  <a:pt x="465794" y="6515396"/>
                  <a:pt x="641619" y="6374813"/>
                </a:cubicBezTo>
                <a:cubicBezTo>
                  <a:pt x="1607125" y="5602838"/>
                  <a:pt x="2555378" y="4969130"/>
                  <a:pt x="2555378" y="3621655"/>
                </a:cubicBezTo>
                <a:cubicBezTo>
                  <a:pt x="2555378" y="2093191"/>
                  <a:pt x="1969579" y="754640"/>
                  <a:pt x="920818" y="14996"/>
                </a:cubicBezTo>
                <a:close/>
              </a:path>
            </a:pathLst>
          </a:custGeom>
        </p:spPr>
      </p:pic>
      <p:sp>
        <p:nvSpPr>
          <p:cNvPr id="4191" name="Freeform: Shape 4159">
            <a:extLst>
              <a:ext uri="{FF2B5EF4-FFF2-40B4-BE49-F238E27FC236}">
                <a16:creationId xmlns:a16="http://schemas.microsoft.com/office/drawing/2014/main" id="{40C0D7D4-D83D-4C58-87D1-955F0A917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5853028 w 7476051"/>
              <a:gd name="connsiteY1" fmla="*/ 0 h 6858000"/>
              <a:gd name="connsiteX2" fmla="*/ 5875152 w 7476051"/>
              <a:gd name="connsiteY2" fmla="*/ 14997 h 6858000"/>
              <a:gd name="connsiteX3" fmla="*/ 7476051 w 7476051"/>
              <a:gd name="connsiteY3" fmla="*/ 3621656 h 6858000"/>
              <a:gd name="connsiteX4" fmla="*/ 5601702 w 7476051"/>
              <a:gd name="connsiteY4" fmla="*/ 6374814 h 6858000"/>
              <a:gd name="connsiteX5" fmla="*/ 5085053 w 7476051"/>
              <a:gd name="connsiteY5" fmla="*/ 6780599 h 6858000"/>
              <a:gd name="connsiteX6" fmla="*/ 4973297 w 7476051"/>
              <a:gd name="connsiteY6" fmla="*/ 6858000 h 6858000"/>
              <a:gd name="connsiteX7" fmla="*/ 0 w 747605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4192" name="Freeform: Shape 4161">
            <a:extLst>
              <a:ext uri="{FF2B5EF4-FFF2-40B4-BE49-F238E27FC236}">
                <a16:creationId xmlns:a16="http://schemas.microsoft.com/office/drawing/2014/main" id="{CA35125A-A1A4-40EB-B5EE-4371BC4DD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47004" cy="6858000"/>
          </a:xfrm>
          <a:custGeom>
            <a:avLst/>
            <a:gdLst>
              <a:gd name="connsiteX0" fmla="*/ 39602 w 7347004"/>
              <a:gd name="connsiteY0" fmla="*/ 0 h 6858000"/>
              <a:gd name="connsiteX1" fmla="*/ 5675927 w 7347004"/>
              <a:gd name="connsiteY1" fmla="*/ 0 h 6858000"/>
              <a:gd name="connsiteX2" fmla="*/ 5698706 w 7347004"/>
              <a:gd name="connsiteY2" fmla="*/ 14997 h 6858000"/>
              <a:gd name="connsiteX3" fmla="*/ 7347004 w 7347004"/>
              <a:gd name="connsiteY3" fmla="*/ 3621656 h 6858000"/>
              <a:gd name="connsiteX4" fmla="*/ 5417159 w 7347004"/>
              <a:gd name="connsiteY4" fmla="*/ 6374814 h 6858000"/>
              <a:gd name="connsiteX5" fmla="*/ 4885213 w 7347004"/>
              <a:gd name="connsiteY5" fmla="*/ 6780599 h 6858000"/>
              <a:gd name="connsiteX6" fmla="*/ 4770148 w 7347004"/>
              <a:gd name="connsiteY6" fmla="*/ 6858000 h 6858000"/>
              <a:gd name="connsiteX7" fmla="*/ 850790 w 7347004"/>
              <a:gd name="connsiteY7" fmla="*/ 6858000 h 6858000"/>
              <a:gd name="connsiteX8" fmla="*/ 39602 w 7347004"/>
              <a:gd name="connsiteY8" fmla="*/ 6858000 h 6858000"/>
              <a:gd name="connsiteX9" fmla="*/ 0 w 7347004"/>
              <a:gd name="connsiteY9" fmla="*/ 6858000 h 6858000"/>
              <a:gd name="connsiteX10" fmla="*/ 0 w 7347004"/>
              <a:gd name="connsiteY10" fmla="*/ 1 h 6858000"/>
              <a:gd name="connsiteX11" fmla="*/ 39602 w 7347004"/>
              <a:gd name="connsiteY11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47004" h="6858000">
                <a:moveTo>
                  <a:pt x="39602" y="0"/>
                </a:moveTo>
                <a:lnTo>
                  <a:pt x="5675927" y="0"/>
                </a:lnTo>
                <a:lnTo>
                  <a:pt x="5698706" y="14997"/>
                </a:lnTo>
                <a:cubicBezTo>
                  <a:pt x="6756281" y="754641"/>
                  <a:pt x="7347004" y="2093192"/>
                  <a:pt x="7347004" y="3621656"/>
                </a:cubicBezTo>
                <a:cubicBezTo>
                  <a:pt x="7347004" y="4969131"/>
                  <a:pt x="6390781" y="5602839"/>
                  <a:pt x="5417159" y="6374814"/>
                </a:cubicBezTo>
                <a:cubicBezTo>
                  <a:pt x="5239858" y="6515397"/>
                  <a:pt x="5064178" y="6653108"/>
                  <a:pt x="4885213" y="6780599"/>
                </a:cubicBezTo>
                <a:lnTo>
                  <a:pt x="4770148" y="6858000"/>
                </a:lnTo>
                <a:lnTo>
                  <a:pt x="850790" y="6858000"/>
                </a:lnTo>
                <a:lnTo>
                  <a:pt x="39602" y="6858000"/>
                </a:lnTo>
                <a:lnTo>
                  <a:pt x="0" y="6858000"/>
                </a:lnTo>
                <a:lnTo>
                  <a:pt x="0" y="1"/>
                </a:lnTo>
                <a:lnTo>
                  <a:pt x="39602" y="1"/>
                </a:ln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  <a:latin typeface="Meiryo"/>
            </a:endParaRPr>
          </a:p>
        </p:txBody>
      </p:sp>
      <p:sp>
        <p:nvSpPr>
          <p:cNvPr id="4164" name="Freeform: Shape 4163">
            <a:extLst>
              <a:ext uri="{FF2B5EF4-FFF2-40B4-BE49-F238E27FC236}">
                <a16:creationId xmlns:a16="http://schemas.microsoft.com/office/drawing/2014/main" id="{15F9A324-404E-4C5D-AFF0-C5D0D841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9034" y="-1"/>
            <a:ext cx="2535264" cy="6858001"/>
          </a:xfrm>
          <a:custGeom>
            <a:avLst/>
            <a:gdLst>
              <a:gd name="connsiteX0" fmla="*/ 1218585 w 2535264"/>
              <a:gd name="connsiteY0" fmla="*/ 0 h 6858001"/>
              <a:gd name="connsiteX1" fmla="*/ 1236561 w 2535264"/>
              <a:gd name="connsiteY1" fmla="*/ 0 h 6858001"/>
              <a:gd name="connsiteX2" fmla="*/ 1264452 w 2535264"/>
              <a:gd name="connsiteY2" fmla="*/ 24550 h 6858001"/>
              <a:gd name="connsiteX3" fmla="*/ 2528121 w 2535264"/>
              <a:gd name="connsiteY3" fmla="*/ 3710502 h 6858001"/>
              <a:gd name="connsiteX4" fmla="*/ 492890 w 2535264"/>
              <a:gd name="connsiteY4" fmla="*/ 6507511 h 6858001"/>
              <a:gd name="connsiteX5" fmla="*/ 221418 w 2535264"/>
              <a:gd name="connsiteY5" fmla="*/ 6713387 h 6858001"/>
              <a:gd name="connsiteX6" fmla="*/ 20100 w 2535264"/>
              <a:gd name="connsiteY6" fmla="*/ 6858001 h 6858001"/>
              <a:gd name="connsiteX7" fmla="*/ 0 w 2535264"/>
              <a:gd name="connsiteY7" fmla="*/ 6858001 h 6858001"/>
              <a:gd name="connsiteX8" fmla="*/ 202488 w 2535264"/>
              <a:gd name="connsiteY8" fmla="*/ 6712547 h 6858001"/>
              <a:gd name="connsiteX9" fmla="*/ 473961 w 2535264"/>
              <a:gd name="connsiteY9" fmla="*/ 6506670 h 6858001"/>
              <a:gd name="connsiteX10" fmla="*/ 2509192 w 2535264"/>
              <a:gd name="connsiteY10" fmla="*/ 3709662 h 6858001"/>
              <a:gd name="connsiteX11" fmla="*/ 1245521 w 2535264"/>
              <a:gd name="connsiteY11" fmla="*/ 2370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264" h="6858001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FF74096-6269-690C-7737-647DA4223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650" y="442913"/>
            <a:ext cx="5596055" cy="16398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dirty="0"/>
              <a:t>PAPEL DA SOCIEDADE CIVIL</a:t>
            </a:r>
          </a:p>
        </p:txBody>
      </p:sp>
      <p:sp>
        <p:nvSpPr>
          <p:cNvPr id="4118" name="CaixaDeTexto 4117">
            <a:extLst>
              <a:ext uri="{FF2B5EF4-FFF2-40B4-BE49-F238E27FC236}">
                <a16:creationId xmlns:a16="http://schemas.microsoft.com/office/drawing/2014/main" id="{64BB8ED1-E688-8C3E-B3F5-5ABC1EC62C31}"/>
              </a:ext>
            </a:extLst>
          </p:cNvPr>
          <p:cNvSpPr txBox="1"/>
          <p:nvPr/>
        </p:nvSpPr>
        <p:spPr>
          <a:xfrm>
            <a:off x="363650" y="2369258"/>
            <a:ext cx="5084746" cy="3651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pt-BR" sz="2400" dirty="0"/>
              <a:t>  Incidência Política;</a:t>
            </a:r>
          </a:p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pt-BR" sz="2400" dirty="0"/>
              <a:t>  Fomentar Justiça Climática e uma Economia Ecológica;</a:t>
            </a:r>
          </a:p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pt-BR" sz="2400" dirty="0"/>
              <a:t> Fomentar substituição do sistema de agronegócio por sistemas  de agroecologia com produção agroflorestal;</a:t>
            </a:r>
          </a:p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pt-BR" sz="2400" dirty="0"/>
              <a:t> Promoção e proteção dos direitos de povos e comunidades tradicionais.</a:t>
            </a:r>
          </a:p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05712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F74096-6269-690C-7737-647DA4223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623686"/>
            <a:ext cx="5120114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CONCLUSÃO</a:t>
            </a:r>
          </a:p>
        </p:txBody>
      </p:sp>
      <p:cxnSp>
        <p:nvCxnSpPr>
          <p:cNvPr id="4151" name="Straight Arrow Connector 4150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8" name="CaixaDeTexto 4117">
            <a:extLst>
              <a:ext uri="{FF2B5EF4-FFF2-40B4-BE49-F238E27FC236}">
                <a16:creationId xmlns:a16="http://schemas.microsoft.com/office/drawing/2014/main" id="{64BB8ED1-E688-8C3E-B3F5-5ABC1EC62C31}"/>
              </a:ext>
            </a:extLst>
          </p:cNvPr>
          <p:cNvSpPr txBox="1"/>
          <p:nvPr/>
        </p:nvSpPr>
        <p:spPr>
          <a:xfrm>
            <a:off x="381263" y="2726843"/>
            <a:ext cx="3895315" cy="37660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pt-BR" sz="2400" dirty="0"/>
              <a:t>Quem mais sofre com as mudanças climáticas são os que menos contribuem para sua ocorrência. Se este fator não é levado em conta nas discussões sobre mitigação dos efeitos das mudanças climáticas, não há justiça climática.</a:t>
            </a:r>
          </a:p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pt-BR" sz="2400" dirty="0"/>
              <a:t>  Proteger povos e comunidades tradicionais significa proteger os biomas, significa maior efetividade à justiça climática, significa reduzir os efeitos das mudanças climáticas.</a:t>
            </a:r>
          </a:p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Imagem 5" descr="Pessoas com uniforme militar&#10;&#10;Descrição gerada automaticamente com confiança média">
            <a:extLst>
              <a:ext uri="{FF2B5EF4-FFF2-40B4-BE49-F238E27FC236}">
                <a16:creationId xmlns:a16="http://schemas.microsoft.com/office/drawing/2014/main" id="{18E3572E-6846-754B-5DB3-564F3F45A0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3" r="17482"/>
          <a:stretch/>
        </p:blipFill>
        <p:spPr>
          <a:xfrm>
            <a:off x="4079631" y="10"/>
            <a:ext cx="8112368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998999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Verde-azulado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2649</TotalTime>
  <Words>439</Words>
  <Application>Microsoft Office PowerPoint</Application>
  <PresentationFormat>Widescreen</PresentationFormat>
  <Paragraphs>43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7" baseType="lpstr">
      <vt:lpstr>Meiryo</vt:lpstr>
      <vt:lpstr>Arial</vt:lpstr>
      <vt:lpstr>Calibri</vt:lpstr>
      <vt:lpstr>Calibri Light</vt:lpstr>
      <vt:lpstr>Trebuchet MS</vt:lpstr>
      <vt:lpstr>Wingdings 3</vt:lpstr>
      <vt:lpstr>Tema do Office</vt:lpstr>
      <vt:lpstr>AS LUTAS SOCIAIS PELOS DIREITOS DOS POVOS E COMUNIDADES TRADICIONAIS À JUSTIÇA CLIMÁTICA NO CONTEXTO DAS MUDANÇAS CLIMÁTICAS</vt:lpstr>
      <vt:lpstr>APRESENTAÇÃO</vt:lpstr>
      <vt:lpstr>LEGADO DO GOVERNO BOLSONARO</vt:lpstr>
      <vt:lpstr>DESASTRES AMBIENTAIS</vt:lpstr>
      <vt:lpstr>NOVOS HORIZONTES</vt:lpstr>
      <vt:lpstr>DESAFIOS PARA A EFETIVAÇÃO DE UMA AGENDA SOCIOAMBIENTAL</vt:lpstr>
      <vt:lpstr>Apresentação do PowerPoint</vt:lpstr>
      <vt:lpstr>PAPEL DA SOCIEDADE CIVIL</vt:lpstr>
      <vt:lpstr>CONCLUSÃO</vt:lpstr>
      <vt:lpstr>Obrigado.  Igor Ferrer Assessor para Incidência Política na Cáritas Brasileira  jurídico@caritas.org.br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ASSEMBLEIA REGIONAL NORTE II</dc:title>
  <dc:creator>Igor Ferrer</dc:creator>
  <cp:lastModifiedBy>Igor Ferrer</cp:lastModifiedBy>
  <cp:revision>26</cp:revision>
  <dcterms:created xsi:type="dcterms:W3CDTF">2021-11-18T17:23:06Z</dcterms:created>
  <dcterms:modified xsi:type="dcterms:W3CDTF">2022-11-25T09:50:02Z</dcterms:modified>
</cp:coreProperties>
</file>